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57" r:id="rId3"/>
    <p:sldId id="281" r:id="rId4"/>
    <p:sldId id="282" r:id="rId5"/>
    <p:sldId id="283" r:id="rId6"/>
    <p:sldId id="284" r:id="rId7"/>
    <p:sldId id="285" r:id="rId8"/>
    <p:sldId id="304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300" r:id="rId21"/>
    <p:sldId id="297" r:id="rId22"/>
    <p:sldId id="298" r:id="rId23"/>
    <p:sldId id="301" r:id="rId24"/>
    <p:sldId id="303" r:id="rId25"/>
    <p:sldId id="302" r:id="rId26"/>
    <p:sldId id="256" r:id="rId27"/>
    <p:sldId id="27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8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9F300A-B5F2-4589-8677-94ED3BDA2942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992A6E-DB1B-4DA2-B6E2-5735DC9E0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88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KRISTINE</a:t>
            </a:r>
          </a:p>
          <a:p>
            <a:pPr marL="174708" indent="-174708">
              <a:buFontTx/>
              <a:buChar char="-"/>
            </a:pPr>
            <a:r>
              <a:rPr lang="en-US" b="0" i="0" dirty="0"/>
              <a:t>Welcome and introduce self</a:t>
            </a:r>
            <a:r>
              <a:rPr lang="en-US" b="0" i="0" baseline="0" dirty="0"/>
              <a:t> and facilitator role</a:t>
            </a:r>
            <a:endParaRPr lang="en-US" b="0" i="0" dirty="0"/>
          </a:p>
          <a:p>
            <a:pPr marL="174708" indent="-174708" defTabSz="931774">
              <a:buFontTx/>
              <a:buChar char="-"/>
              <a:defRPr/>
            </a:pPr>
            <a:r>
              <a:rPr lang="en-US" b="0" i="0" dirty="0"/>
              <a:t>I first wanted to</a:t>
            </a:r>
            <a:r>
              <a:rPr lang="en-US" b="0" i="0" baseline="0" dirty="0"/>
              <a:t> r</a:t>
            </a:r>
            <a:r>
              <a:rPr lang="en-US" b="0" i="0" dirty="0"/>
              <a:t>ecognize any</a:t>
            </a:r>
            <a:r>
              <a:rPr lang="en-US" b="0" i="0" baseline="0" dirty="0"/>
              <a:t> Council Members who have joined us this evening. If I can ask you to stand and wave, that would be great!</a:t>
            </a:r>
          </a:p>
          <a:p>
            <a:pPr marL="174708" indent="-174708" defTabSz="931774">
              <a:buFontTx/>
              <a:buChar char="-"/>
              <a:defRPr/>
            </a:pPr>
            <a:r>
              <a:rPr lang="en-US" b="0" i="0" baseline="0" dirty="0"/>
              <a:t>Also have quick introductions from the project team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the City: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Sam Park, Project Manager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Leniszewski,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Cheryl Paston, Deputy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Jim Grueber, Senior Project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Andrew Zagars, City Engineer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HW Lochner, Consulting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Lewis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Mark Burrus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Molly Toy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Rich Meredith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EnviroIssues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(Kerri Franklin)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Kelly Foley – taking notes!</a:t>
            </a:r>
          </a:p>
          <a:p>
            <a:pPr marL="640594" lvl="1" indent="-174708" defTabSz="931774">
              <a:buFontTx/>
              <a:buChar char="-"/>
              <a:defRPr/>
            </a:pP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80A33-AA86-4ED6-B385-BD52A98F0AE4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49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KRISTINE</a:t>
            </a:r>
          </a:p>
          <a:p>
            <a:pPr marL="174708" indent="-174708">
              <a:buFontTx/>
              <a:buChar char="-"/>
            </a:pPr>
            <a:r>
              <a:rPr lang="en-US" b="0" i="0" dirty="0"/>
              <a:t>Welcome and introduce self</a:t>
            </a:r>
            <a:r>
              <a:rPr lang="en-US" b="0" i="0" baseline="0" dirty="0"/>
              <a:t> and facilitator role</a:t>
            </a:r>
            <a:endParaRPr lang="en-US" b="0" i="0" dirty="0"/>
          </a:p>
          <a:p>
            <a:pPr marL="174708" indent="-174708" defTabSz="931774">
              <a:buFontTx/>
              <a:buChar char="-"/>
              <a:defRPr/>
            </a:pPr>
            <a:r>
              <a:rPr lang="en-US" b="0" i="0" dirty="0"/>
              <a:t>I first wanted to</a:t>
            </a:r>
            <a:r>
              <a:rPr lang="en-US" b="0" i="0" baseline="0" dirty="0"/>
              <a:t> r</a:t>
            </a:r>
            <a:r>
              <a:rPr lang="en-US" b="0" i="0" dirty="0"/>
              <a:t>ecognize any</a:t>
            </a:r>
            <a:r>
              <a:rPr lang="en-US" b="0" i="0" baseline="0" dirty="0"/>
              <a:t> Council Members who have joined us this evening. If I can ask you to stand and wave, that would be great!</a:t>
            </a:r>
          </a:p>
          <a:p>
            <a:pPr marL="174708" indent="-174708" defTabSz="931774">
              <a:buFontTx/>
              <a:buChar char="-"/>
              <a:defRPr/>
            </a:pPr>
            <a:r>
              <a:rPr lang="en-US" b="0" i="0" baseline="0" dirty="0"/>
              <a:t>Also have quick introductions from the project team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the City: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Sam Park, Project Manager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Leniszewski,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Cheryl Paston, Deputy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Jim Grueber, Senior Project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Andrew Zagars, City Engineer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HW Lochner, Consulting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Lewis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Mark Burrus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Molly Toy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Rich Meredith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EnviroIssues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(Kerri Franklin)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Kelly Foley – taking notes!</a:t>
            </a:r>
          </a:p>
          <a:p>
            <a:pPr marL="640594" lvl="1" indent="-174708" defTabSz="931774">
              <a:buFontTx/>
              <a:buChar char="-"/>
              <a:defRPr/>
            </a:pP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80A33-AA86-4ED6-B385-BD52A98F0AE4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560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KRISTINE</a:t>
            </a:r>
          </a:p>
          <a:p>
            <a:pPr marL="174708" indent="-174708">
              <a:buFontTx/>
              <a:buChar char="-"/>
            </a:pPr>
            <a:r>
              <a:rPr lang="en-US" b="0" i="0" dirty="0"/>
              <a:t>Welcome and introduce self</a:t>
            </a:r>
            <a:r>
              <a:rPr lang="en-US" b="0" i="0" baseline="0" dirty="0"/>
              <a:t> and facilitator role</a:t>
            </a:r>
            <a:endParaRPr lang="en-US" b="0" i="0" dirty="0"/>
          </a:p>
          <a:p>
            <a:pPr marL="174708" indent="-174708" defTabSz="931774">
              <a:buFontTx/>
              <a:buChar char="-"/>
              <a:defRPr/>
            </a:pPr>
            <a:r>
              <a:rPr lang="en-US" b="0" i="0" dirty="0"/>
              <a:t>I first wanted to</a:t>
            </a:r>
            <a:r>
              <a:rPr lang="en-US" b="0" i="0" baseline="0" dirty="0"/>
              <a:t> r</a:t>
            </a:r>
            <a:r>
              <a:rPr lang="en-US" b="0" i="0" dirty="0"/>
              <a:t>ecognize any</a:t>
            </a:r>
            <a:r>
              <a:rPr lang="en-US" b="0" i="0" baseline="0" dirty="0"/>
              <a:t> Council Members who have joined us this evening. If I can ask you to stand and wave, that would be great!</a:t>
            </a:r>
          </a:p>
          <a:p>
            <a:pPr marL="174708" indent="-174708" defTabSz="931774">
              <a:buFontTx/>
              <a:buChar char="-"/>
              <a:defRPr/>
            </a:pPr>
            <a:r>
              <a:rPr lang="en-US" b="0" i="0" baseline="0" dirty="0"/>
              <a:t>Also have quick introductions from the project team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the City: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Sam Park, Project Manager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Leniszewski,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Cheryl Paston, Deputy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Jim Grueber, Senior Project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Andrew Zagars, City Engineer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HW Lochner, Consulting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Lewis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Mark Burrus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Molly Toy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Rich Meredith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EnviroIssues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(Kerri Franklin)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Kelly Foley – taking notes!</a:t>
            </a:r>
          </a:p>
          <a:p>
            <a:pPr marL="640594" lvl="1" indent="-174708" defTabSz="931774">
              <a:buFontTx/>
              <a:buChar char="-"/>
              <a:defRPr/>
            </a:pP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80A33-AA86-4ED6-B385-BD52A98F0AE4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4156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KRISTINE</a:t>
            </a:r>
          </a:p>
          <a:p>
            <a:pPr marL="174708" indent="-174708">
              <a:buFontTx/>
              <a:buChar char="-"/>
            </a:pPr>
            <a:r>
              <a:rPr lang="en-US" b="0" i="0" dirty="0"/>
              <a:t>Welcome and introduce self</a:t>
            </a:r>
            <a:r>
              <a:rPr lang="en-US" b="0" i="0" baseline="0" dirty="0"/>
              <a:t> and facilitator role</a:t>
            </a:r>
            <a:endParaRPr lang="en-US" b="0" i="0" dirty="0"/>
          </a:p>
          <a:p>
            <a:pPr marL="174708" indent="-174708" defTabSz="931774">
              <a:buFontTx/>
              <a:buChar char="-"/>
              <a:defRPr/>
            </a:pPr>
            <a:r>
              <a:rPr lang="en-US" b="0" i="0" dirty="0"/>
              <a:t>I first wanted to</a:t>
            </a:r>
            <a:r>
              <a:rPr lang="en-US" b="0" i="0" baseline="0" dirty="0"/>
              <a:t> r</a:t>
            </a:r>
            <a:r>
              <a:rPr lang="en-US" b="0" i="0" dirty="0"/>
              <a:t>ecognize any</a:t>
            </a:r>
            <a:r>
              <a:rPr lang="en-US" b="0" i="0" baseline="0" dirty="0"/>
              <a:t> Council Members who have joined us this evening. If I can ask you to stand and wave, that would be great!</a:t>
            </a:r>
          </a:p>
          <a:p>
            <a:pPr marL="174708" indent="-174708" defTabSz="931774">
              <a:buFontTx/>
              <a:buChar char="-"/>
              <a:defRPr/>
            </a:pPr>
            <a:r>
              <a:rPr lang="en-US" b="0" i="0" baseline="0" dirty="0"/>
              <a:t>Also have quick introductions from the project team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the City: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Sam Park, Project Manager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Leniszewski,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Cheryl Paston, Deputy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Jim Grueber, Senior Project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Andrew Zagars, City Engineer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HW Lochner, Consulting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Lewis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Mark Burrus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Molly Toy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Rich Meredith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EnviroIssues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(Kerri Franklin)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Kelly Foley – taking notes!</a:t>
            </a:r>
          </a:p>
          <a:p>
            <a:pPr marL="640594" lvl="1" indent="-174708" defTabSz="931774">
              <a:buFontTx/>
              <a:buChar char="-"/>
              <a:defRPr/>
            </a:pP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80A33-AA86-4ED6-B385-BD52A98F0AE4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4156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KRISTINE</a:t>
            </a:r>
          </a:p>
          <a:p>
            <a:pPr marL="174708" indent="-174708">
              <a:buFontTx/>
              <a:buChar char="-"/>
            </a:pPr>
            <a:r>
              <a:rPr lang="en-US" b="0" i="0" dirty="0"/>
              <a:t>Welcome and introduce self</a:t>
            </a:r>
            <a:r>
              <a:rPr lang="en-US" b="0" i="0" baseline="0" dirty="0"/>
              <a:t> and facilitator role</a:t>
            </a:r>
            <a:endParaRPr lang="en-US" b="0" i="0" dirty="0"/>
          </a:p>
          <a:p>
            <a:pPr marL="174708" indent="-174708" defTabSz="931774">
              <a:buFontTx/>
              <a:buChar char="-"/>
              <a:defRPr/>
            </a:pPr>
            <a:r>
              <a:rPr lang="en-US" b="0" i="0" dirty="0"/>
              <a:t>I first wanted to</a:t>
            </a:r>
            <a:r>
              <a:rPr lang="en-US" b="0" i="0" baseline="0" dirty="0"/>
              <a:t> r</a:t>
            </a:r>
            <a:r>
              <a:rPr lang="en-US" b="0" i="0" dirty="0"/>
              <a:t>ecognize any</a:t>
            </a:r>
            <a:r>
              <a:rPr lang="en-US" b="0" i="0" baseline="0" dirty="0"/>
              <a:t> Council Members who have joined us this evening. If I can ask you to stand and wave, that would be great!</a:t>
            </a:r>
          </a:p>
          <a:p>
            <a:pPr marL="174708" indent="-174708" defTabSz="931774">
              <a:buFontTx/>
              <a:buChar char="-"/>
              <a:defRPr/>
            </a:pPr>
            <a:r>
              <a:rPr lang="en-US" b="0" i="0" baseline="0" dirty="0"/>
              <a:t>Also have quick introductions from the project team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the City: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Sam Park, Project Manager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Leniszewski,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Cheryl Paston, Deputy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Jim Grueber, Senior Project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Andrew Zagars, City Engineer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HW Lochner, Consulting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Lewis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Mark Burrus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Molly Toy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Rich Meredith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EnviroIssues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(Kerri Franklin)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Kelly Foley – taking notes!</a:t>
            </a:r>
          </a:p>
          <a:p>
            <a:pPr marL="640594" lvl="1" indent="-174708" defTabSz="931774">
              <a:buFontTx/>
              <a:buChar char="-"/>
              <a:defRPr/>
            </a:pP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80A33-AA86-4ED6-B385-BD52A98F0AE4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169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KRISTINE</a:t>
            </a:r>
          </a:p>
          <a:p>
            <a:pPr marL="174708" indent="-174708">
              <a:buFontTx/>
              <a:buChar char="-"/>
            </a:pPr>
            <a:r>
              <a:rPr lang="en-US" b="0" i="0" dirty="0"/>
              <a:t>Welcome and introduce self</a:t>
            </a:r>
            <a:r>
              <a:rPr lang="en-US" b="0" i="0" baseline="0" dirty="0"/>
              <a:t> and facilitator role</a:t>
            </a:r>
            <a:endParaRPr lang="en-US" b="0" i="0" dirty="0"/>
          </a:p>
          <a:p>
            <a:pPr marL="174708" indent="-174708" defTabSz="931774">
              <a:buFontTx/>
              <a:buChar char="-"/>
              <a:defRPr/>
            </a:pPr>
            <a:r>
              <a:rPr lang="en-US" b="0" i="0" dirty="0"/>
              <a:t>I first wanted to</a:t>
            </a:r>
            <a:r>
              <a:rPr lang="en-US" b="0" i="0" baseline="0" dirty="0"/>
              <a:t> r</a:t>
            </a:r>
            <a:r>
              <a:rPr lang="en-US" b="0" i="0" dirty="0"/>
              <a:t>ecognize any</a:t>
            </a:r>
            <a:r>
              <a:rPr lang="en-US" b="0" i="0" baseline="0" dirty="0"/>
              <a:t> Council Members who have joined us this evening. If I can ask you to stand and wave, that would be great!</a:t>
            </a:r>
          </a:p>
          <a:p>
            <a:pPr marL="174708" indent="-174708" defTabSz="931774">
              <a:buFontTx/>
              <a:buChar char="-"/>
              <a:defRPr/>
            </a:pPr>
            <a:r>
              <a:rPr lang="en-US" b="0" i="0" baseline="0" dirty="0"/>
              <a:t>Also have quick introductions from the project team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the City: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Sam Park, Project Manager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Leniszewski,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Cheryl Paston, Deputy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Jim Grueber, Senior Project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Andrew Zagars, City Engineer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HW Lochner, Consulting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Lewis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Mark Burrus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Molly Toy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Rich Meredith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EnviroIssues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(Kerri Franklin)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Kelly Foley – taking notes!</a:t>
            </a:r>
          </a:p>
          <a:p>
            <a:pPr marL="640594" lvl="1" indent="-174708" defTabSz="931774">
              <a:buFontTx/>
              <a:buChar char="-"/>
              <a:defRPr/>
            </a:pP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80A33-AA86-4ED6-B385-BD52A98F0AE4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671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KRISTINE</a:t>
            </a:r>
          </a:p>
          <a:p>
            <a:pPr marL="174708" indent="-174708">
              <a:buFontTx/>
              <a:buChar char="-"/>
            </a:pPr>
            <a:r>
              <a:rPr lang="en-US" b="0" i="0" dirty="0"/>
              <a:t>Welcome and introduce self</a:t>
            </a:r>
            <a:r>
              <a:rPr lang="en-US" b="0" i="0" baseline="0" dirty="0"/>
              <a:t> and facilitator role</a:t>
            </a:r>
            <a:endParaRPr lang="en-US" b="0" i="0" dirty="0"/>
          </a:p>
          <a:p>
            <a:pPr marL="174708" indent="-174708" defTabSz="931774">
              <a:buFontTx/>
              <a:buChar char="-"/>
              <a:defRPr/>
            </a:pPr>
            <a:r>
              <a:rPr lang="en-US" b="0" i="0" dirty="0"/>
              <a:t>I first wanted to</a:t>
            </a:r>
            <a:r>
              <a:rPr lang="en-US" b="0" i="0" baseline="0" dirty="0"/>
              <a:t> r</a:t>
            </a:r>
            <a:r>
              <a:rPr lang="en-US" b="0" i="0" dirty="0"/>
              <a:t>ecognize any</a:t>
            </a:r>
            <a:r>
              <a:rPr lang="en-US" b="0" i="0" baseline="0" dirty="0"/>
              <a:t> Council Members who have joined us this evening. If I can ask you to stand and wave, that would be great!</a:t>
            </a:r>
          </a:p>
          <a:p>
            <a:pPr marL="174708" indent="-174708" defTabSz="931774">
              <a:buFontTx/>
              <a:buChar char="-"/>
              <a:defRPr/>
            </a:pPr>
            <a:r>
              <a:rPr lang="en-US" b="0" i="0" baseline="0" dirty="0"/>
              <a:t>Also have quick introductions from the project team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the City: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Sam Park, Project Manager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Leniszewski,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Cheryl Paston, Deputy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Jim Grueber, Senior Project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Andrew Zagars, City Engineer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HW Lochner, Consulting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Lewis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Mark Burrus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Molly Toy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Rich Meredith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EnviroIssues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(Kerri Franklin)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Kelly Foley – taking notes!</a:t>
            </a:r>
          </a:p>
          <a:p>
            <a:pPr marL="640594" lvl="1" indent="-174708" defTabSz="931774">
              <a:buFontTx/>
              <a:buChar char="-"/>
              <a:defRPr/>
            </a:pP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80A33-AA86-4ED6-B385-BD52A98F0AE4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279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KRISTINE</a:t>
            </a:r>
          </a:p>
          <a:p>
            <a:pPr marL="174708" indent="-174708">
              <a:buFontTx/>
              <a:buChar char="-"/>
            </a:pPr>
            <a:r>
              <a:rPr lang="en-US" b="0" i="0" dirty="0"/>
              <a:t>Welcome and introduce self</a:t>
            </a:r>
            <a:r>
              <a:rPr lang="en-US" b="0" i="0" baseline="0" dirty="0"/>
              <a:t> and facilitator role</a:t>
            </a:r>
            <a:endParaRPr lang="en-US" b="0" i="0" dirty="0"/>
          </a:p>
          <a:p>
            <a:pPr marL="174708" indent="-174708" defTabSz="931774">
              <a:buFontTx/>
              <a:buChar char="-"/>
              <a:defRPr/>
            </a:pPr>
            <a:r>
              <a:rPr lang="en-US" b="0" i="0" dirty="0"/>
              <a:t>I first wanted to</a:t>
            </a:r>
            <a:r>
              <a:rPr lang="en-US" b="0" i="0" baseline="0" dirty="0"/>
              <a:t> r</a:t>
            </a:r>
            <a:r>
              <a:rPr lang="en-US" b="0" i="0" dirty="0"/>
              <a:t>ecognize any</a:t>
            </a:r>
            <a:r>
              <a:rPr lang="en-US" b="0" i="0" baseline="0" dirty="0"/>
              <a:t> Council Members who have joined us this evening. If I can ask you to stand and wave, that would be great!</a:t>
            </a:r>
          </a:p>
          <a:p>
            <a:pPr marL="174708" indent="-174708" defTabSz="931774">
              <a:buFontTx/>
              <a:buChar char="-"/>
              <a:defRPr/>
            </a:pPr>
            <a:r>
              <a:rPr lang="en-US" b="0" i="0" baseline="0" dirty="0"/>
              <a:t>Also have quick introductions from the project team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the City: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Sam Park, Project Manager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Leniszewski,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Cheryl Paston, Deputy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Jim Grueber, Senior Project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Andrew Zagars, City Engineer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HW Lochner, Consulting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Lewis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Mark Burrus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Molly Toy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Rich Meredith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EnviroIssues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(Kerri Franklin)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Kelly Foley – taking notes!</a:t>
            </a:r>
          </a:p>
          <a:p>
            <a:pPr marL="640594" lvl="1" indent="-174708" defTabSz="931774">
              <a:buFontTx/>
              <a:buChar char="-"/>
              <a:defRPr/>
            </a:pP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80A33-AA86-4ED6-B385-BD52A98F0AE4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214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KRISTINE</a:t>
            </a:r>
          </a:p>
          <a:p>
            <a:pPr marL="174708" indent="-174708">
              <a:buFontTx/>
              <a:buChar char="-"/>
            </a:pPr>
            <a:r>
              <a:rPr lang="en-US" b="0" i="0" dirty="0"/>
              <a:t>Welcome and introduce self</a:t>
            </a:r>
            <a:r>
              <a:rPr lang="en-US" b="0" i="0" baseline="0" dirty="0"/>
              <a:t> and facilitator role</a:t>
            </a:r>
            <a:endParaRPr lang="en-US" b="0" i="0" dirty="0"/>
          </a:p>
          <a:p>
            <a:pPr marL="174708" indent="-174708" defTabSz="931774">
              <a:buFontTx/>
              <a:buChar char="-"/>
              <a:defRPr/>
            </a:pPr>
            <a:r>
              <a:rPr lang="en-US" b="0" i="0" dirty="0"/>
              <a:t>I first wanted to</a:t>
            </a:r>
            <a:r>
              <a:rPr lang="en-US" b="0" i="0" baseline="0" dirty="0"/>
              <a:t> r</a:t>
            </a:r>
            <a:r>
              <a:rPr lang="en-US" b="0" i="0" dirty="0"/>
              <a:t>ecognize any</a:t>
            </a:r>
            <a:r>
              <a:rPr lang="en-US" b="0" i="0" baseline="0" dirty="0"/>
              <a:t> Council Members who have joined us this evening. If I can ask you to stand and wave, that would be great!</a:t>
            </a:r>
          </a:p>
          <a:p>
            <a:pPr marL="174708" indent="-174708" defTabSz="931774">
              <a:buFontTx/>
              <a:buChar char="-"/>
              <a:defRPr/>
            </a:pPr>
            <a:r>
              <a:rPr lang="en-US" b="0" i="0" baseline="0" dirty="0"/>
              <a:t>Also have quick introductions from the project team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the City: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Sam Park, Project Manager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Leniszewski,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Cheryl Paston, Deputy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Jim Grueber, Senior Project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Andrew Zagars, City Engineer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HW Lochner, Consulting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Lewis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Mark Burrus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Molly Toy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Rich Meredith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EnviroIssues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(Kerri Franklin)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Kelly Foley – taking notes!</a:t>
            </a:r>
          </a:p>
          <a:p>
            <a:pPr marL="640594" lvl="1" indent="-174708" defTabSz="931774">
              <a:buFontTx/>
              <a:buChar char="-"/>
              <a:defRPr/>
            </a:pP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80A33-AA86-4ED6-B385-BD52A98F0AE4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2144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KRISTINE</a:t>
            </a:r>
          </a:p>
          <a:p>
            <a:pPr marL="174708" indent="-174708">
              <a:buFontTx/>
              <a:buChar char="-"/>
            </a:pPr>
            <a:r>
              <a:rPr lang="en-US" b="0" i="0" dirty="0"/>
              <a:t>Welcome and introduce self</a:t>
            </a:r>
            <a:r>
              <a:rPr lang="en-US" b="0" i="0" baseline="0" dirty="0"/>
              <a:t> and facilitator role</a:t>
            </a:r>
            <a:endParaRPr lang="en-US" b="0" i="0" dirty="0"/>
          </a:p>
          <a:p>
            <a:pPr marL="174708" indent="-174708" defTabSz="931774">
              <a:buFontTx/>
              <a:buChar char="-"/>
              <a:defRPr/>
            </a:pPr>
            <a:r>
              <a:rPr lang="en-US" b="0" i="0" dirty="0"/>
              <a:t>I first wanted to</a:t>
            </a:r>
            <a:r>
              <a:rPr lang="en-US" b="0" i="0" baseline="0" dirty="0"/>
              <a:t> r</a:t>
            </a:r>
            <a:r>
              <a:rPr lang="en-US" b="0" i="0" dirty="0"/>
              <a:t>ecognize any</a:t>
            </a:r>
            <a:r>
              <a:rPr lang="en-US" b="0" i="0" baseline="0" dirty="0"/>
              <a:t> Council Members who have joined us this evening. If I can ask you to stand and wave, that would be great!</a:t>
            </a:r>
          </a:p>
          <a:p>
            <a:pPr marL="174708" indent="-174708" defTabSz="931774">
              <a:buFontTx/>
              <a:buChar char="-"/>
              <a:defRPr/>
            </a:pPr>
            <a:r>
              <a:rPr lang="en-US" b="0" i="0" baseline="0" dirty="0"/>
              <a:t>Also have quick introductions from the project team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the City: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Sam Park, Project Manager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Leniszewski,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Cheryl Paston, Deputy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Jim Grueber, Senior Project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Andrew Zagars, City Engineer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HW Lochner, Consulting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Lewis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Mark Burrus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Molly Toy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Rich Meredith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EnviroIssues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(Kerri Franklin)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Kelly Foley – taking notes!</a:t>
            </a:r>
          </a:p>
          <a:p>
            <a:pPr marL="640594" lvl="1" indent="-174708" defTabSz="931774">
              <a:buFontTx/>
              <a:buChar char="-"/>
              <a:defRPr/>
            </a:pP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80A33-AA86-4ED6-B385-BD52A98F0AE4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6825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KRISTINE</a:t>
            </a:r>
          </a:p>
          <a:p>
            <a:pPr marL="174708" indent="-174708">
              <a:buFontTx/>
              <a:buChar char="-"/>
            </a:pPr>
            <a:r>
              <a:rPr lang="en-US" b="0" i="0" dirty="0"/>
              <a:t>Welcome and introduce self</a:t>
            </a:r>
            <a:r>
              <a:rPr lang="en-US" b="0" i="0" baseline="0" dirty="0"/>
              <a:t> and facilitator role</a:t>
            </a:r>
            <a:endParaRPr lang="en-US" b="0" i="0" dirty="0"/>
          </a:p>
          <a:p>
            <a:pPr marL="174708" indent="-174708" defTabSz="931774">
              <a:buFontTx/>
              <a:buChar char="-"/>
              <a:defRPr/>
            </a:pPr>
            <a:r>
              <a:rPr lang="en-US" b="0" i="0" dirty="0"/>
              <a:t>I first wanted to</a:t>
            </a:r>
            <a:r>
              <a:rPr lang="en-US" b="0" i="0" baseline="0" dirty="0"/>
              <a:t> r</a:t>
            </a:r>
            <a:r>
              <a:rPr lang="en-US" b="0" i="0" dirty="0"/>
              <a:t>ecognize any</a:t>
            </a:r>
            <a:r>
              <a:rPr lang="en-US" b="0" i="0" baseline="0" dirty="0"/>
              <a:t> Council Members who have joined us this evening. If I can ask you to stand and wave, that would be great!</a:t>
            </a:r>
          </a:p>
          <a:p>
            <a:pPr marL="174708" indent="-174708" defTabSz="931774">
              <a:buFontTx/>
              <a:buChar char="-"/>
              <a:defRPr/>
            </a:pPr>
            <a:r>
              <a:rPr lang="en-US" b="0" i="0" baseline="0" dirty="0"/>
              <a:t>Also have quick introductions from the project team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the City: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Sam Park, Project Manager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Leniszewski,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Cheryl Paston, Deputy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Jim Grueber, Senior Project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Andrew Zagars, City Engineer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HW Lochner, Consulting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Lewis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Mark Burrus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Molly Toy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Rich Meredith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EnviroIssues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(Kerri Franklin)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Kelly Foley – taking notes!</a:t>
            </a:r>
          </a:p>
          <a:p>
            <a:pPr marL="640594" lvl="1" indent="-174708" defTabSz="931774">
              <a:buFontTx/>
              <a:buChar char="-"/>
              <a:defRPr/>
            </a:pP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80A33-AA86-4ED6-B385-BD52A98F0AE4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503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KRISTINE</a:t>
            </a:r>
          </a:p>
          <a:p>
            <a:pPr marL="174708" indent="-174708">
              <a:buFontTx/>
              <a:buChar char="-"/>
            </a:pPr>
            <a:r>
              <a:rPr lang="en-US" b="0" i="0" dirty="0"/>
              <a:t>Welcome and introduce self</a:t>
            </a:r>
            <a:r>
              <a:rPr lang="en-US" b="0" i="0" baseline="0" dirty="0"/>
              <a:t> and facilitator role</a:t>
            </a:r>
            <a:endParaRPr lang="en-US" b="0" i="0" dirty="0"/>
          </a:p>
          <a:p>
            <a:pPr marL="174708" indent="-174708" defTabSz="931774">
              <a:buFontTx/>
              <a:buChar char="-"/>
              <a:defRPr/>
            </a:pPr>
            <a:r>
              <a:rPr lang="en-US" b="0" i="0" dirty="0"/>
              <a:t>I first wanted to</a:t>
            </a:r>
            <a:r>
              <a:rPr lang="en-US" b="0" i="0" baseline="0" dirty="0"/>
              <a:t> r</a:t>
            </a:r>
            <a:r>
              <a:rPr lang="en-US" b="0" i="0" dirty="0"/>
              <a:t>ecognize any</a:t>
            </a:r>
            <a:r>
              <a:rPr lang="en-US" b="0" i="0" baseline="0" dirty="0"/>
              <a:t> Council Members who have joined us this evening. If I can ask you to stand and wave, that would be great!</a:t>
            </a:r>
          </a:p>
          <a:p>
            <a:pPr marL="174708" indent="-174708" defTabSz="931774">
              <a:buFontTx/>
              <a:buChar char="-"/>
              <a:defRPr/>
            </a:pPr>
            <a:r>
              <a:rPr lang="en-US" b="0" i="0" baseline="0" dirty="0"/>
              <a:t>Also have quick introductions from the project team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the City: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Sam Park, Project Manager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Leniszewski,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Cheryl Paston, Deputy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Jim Grueber, Senior Project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Andrew Zagars, City Engineer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HW Lochner, Consulting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Lewis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Mark Burrus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Molly Toy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Rich Meredith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EnviroIssues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(Kerri Franklin)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Kelly Foley – taking notes!</a:t>
            </a:r>
          </a:p>
          <a:p>
            <a:pPr marL="640594" lvl="1" indent="-174708" defTabSz="931774">
              <a:buFontTx/>
              <a:buChar char="-"/>
              <a:defRPr/>
            </a:pP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80A33-AA86-4ED6-B385-BD52A98F0AE4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352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KRISTINE</a:t>
            </a:r>
          </a:p>
          <a:p>
            <a:pPr marL="174708" indent="-174708">
              <a:buFontTx/>
              <a:buChar char="-"/>
            </a:pPr>
            <a:r>
              <a:rPr lang="en-US" b="0" i="0" dirty="0"/>
              <a:t>Welcome and introduce self</a:t>
            </a:r>
            <a:r>
              <a:rPr lang="en-US" b="0" i="0" baseline="0" dirty="0"/>
              <a:t> and facilitator role</a:t>
            </a:r>
            <a:endParaRPr lang="en-US" b="0" i="0" dirty="0"/>
          </a:p>
          <a:p>
            <a:pPr marL="174708" indent="-174708" defTabSz="931774">
              <a:buFontTx/>
              <a:buChar char="-"/>
              <a:defRPr/>
            </a:pPr>
            <a:r>
              <a:rPr lang="en-US" b="0" i="0" dirty="0"/>
              <a:t>I first wanted to</a:t>
            </a:r>
            <a:r>
              <a:rPr lang="en-US" b="0" i="0" baseline="0" dirty="0"/>
              <a:t> r</a:t>
            </a:r>
            <a:r>
              <a:rPr lang="en-US" b="0" i="0" dirty="0"/>
              <a:t>ecognize any</a:t>
            </a:r>
            <a:r>
              <a:rPr lang="en-US" b="0" i="0" baseline="0" dirty="0"/>
              <a:t> Council Members who have joined us this evening. If I can ask you to stand and wave, that would be great!</a:t>
            </a:r>
          </a:p>
          <a:p>
            <a:pPr marL="174708" indent="-174708" defTabSz="931774">
              <a:buFontTx/>
              <a:buChar char="-"/>
              <a:defRPr/>
            </a:pPr>
            <a:r>
              <a:rPr lang="en-US" b="0" i="0" baseline="0" dirty="0"/>
              <a:t>Also have quick introductions from the project team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the City: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Sam Park, Project Manager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Leniszewski,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Cheryl Paston, Deputy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Jim Grueber, Senior Project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Andrew Zagars, City Engineer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HW Lochner, Consulting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Lewis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Mark Burrus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Molly Toy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Rich Meredith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EnviroIssues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(Kerri Franklin)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Kelly Foley – taking notes!</a:t>
            </a:r>
          </a:p>
          <a:p>
            <a:pPr marL="640594" lvl="1" indent="-174708" defTabSz="931774">
              <a:buFontTx/>
              <a:buChar char="-"/>
              <a:defRPr/>
            </a:pP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80A33-AA86-4ED6-B385-BD52A98F0AE4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3211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KRISTINE</a:t>
            </a:r>
          </a:p>
          <a:p>
            <a:pPr marL="174708" indent="-174708">
              <a:buFontTx/>
              <a:buChar char="-"/>
            </a:pPr>
            <a:r>
              <a:rPr lang="en-US" b="0" i="0" dirty="0"/>
              <a:t>Welcome and introduce self</a:t>
            </a:r>
            <a:r>
              <a:rPr lang="en-US" b="0" i="0" baseline="0" dirty="0"/>
              <a:t> and facilitator role</a:t>
            </a:r>
            <a:endParaRPr lang="en-US" b="0" i="0" dirty="0"/>
          </a:p>
          <a:p>
            <a:pPr marL="174708" indent="-174708" defTabSz="931774">
              <a:buFontTx/>
              <a:buChar char="-"/>
              <a:defRPr/>
            </a:pPr>
            <a:r>
              <a:rPr lang="en-US" b="0" i="0" dirty="0"/>
              <a:t>I first wanted to</a:t>
            </a:r>
            <a:r>
              <a:rPr lang="en-US" b="0" i="0" baseline="0" dirty="0"/>
              <a:t> r</a:t>
            </a:r>
            <a:r>
              <a:rPr lang="en-US" b="0" i="0" dirty="0"/>
              <a:t>ecognize any</a:t>
            </a:r>
            <a:r>
              <a:rPr lang="en-US" b="0" i="0" baseline="0" dirty="0"/>
              <a:t> Council Members who have joined us this evening. If I can ask you to stand and wave, that would be great!</a:t>
            </a:r>
          </a:p>
          <a:p>
            <a:pPr marL="174708" indent="-174708" defTabSz="931774">
              <a:buFontTx/>
              <a:buChar char="-"/>
              <a:defRPr/>
            </a:pPr>
            <a:r>
              <a:rPr lang="en-US" b="0" i="0" baseline="0" dirty="0"/>
              <a:t>Also have quick introductions from the project team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the City: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Sam Park, Project Manager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Leniszewski,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Cheryl Paston, Deputy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Jim Grueber, Senior Project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Andrew Zagars, City Engineer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HW Lochner, Consulting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Lewis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Mark Burrus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Molly Toy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Rich Meredith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EnviroIssues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(Kerri Franklin)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Kelly Foley – taking notes!</a:t>
            </a:r>
          </a:p>
          <a:p>
            <a:pPr marL="640594" lvl="1" indent="-174708" defTabSz="931774">
              <a:buFontTx/>
              <a:buChar char="-"/>
              <a:defRPr/>
            </a:pP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80A33-AA86-4ED6-B385-BD52A98F0AE4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8053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KRISTINE</a:t>
            </a:r>
          </a:p>
          <a:p>
            <a:pPr marL="174708" indent="-174708">
              <a:buFontTx/>
              <a:buChar char="-"/>
            </a:pPr>
            <a:r>
              <a:rPr lang="en-US" b="0" i="0" dirty="0"/>
              <a:t>Welcome and introduce self</a:t>
            </a:r>
            <a:r>
              <a:rPr lang="en-US" b="0" i="0" baseline="0" dirty="0"/>
              <a:t> and facilitator role</a:t>
            </a:r>
            <a:endParaRPr lang="en-US" b="0" i="0" dirty="0"/>
          </a:p>
          <a:p>
            <a:pPr marL="174708" indent="-174708" defTabSz="931774">
              <a:buFontTx/>
              <a:buChar char="-"/>
              <a:defRPr/>
            </a:pPr>
            <a:r>
              <a:rPr lang="en-US" b="0" i="0" dirty="0"/>
              <a:t>I first wanted to</a:t>
            </a:r>
            <a:r>
              <a:rPr lang="en-US" b="0" i="0" baseline="0" dirty="0"/>
              <a:t> r</a:t>
            </a:r>
            <a:r>
              <a:rPr lang="en-US" b="0" i="0" dirty="0"/>
              <a:t>ecognize any</a:t>
            </a:r>
            <a:r>
              <a:rPr lang="en-US" b="0" i="0" baseline="0" dirty="0"/>
              <a:t> Council Members who have joined us this evening. If I can ask you to stand and wave, that would be great!</a:t>
            </a:r>
          </a:p>
          <a:p>
            <a:pPr marL="174708" indent="-174708" defTabSz="931774">
              <a:buFontTx/>
              <a:buChar char="-"/>
              <a:defRPr/>
            </a:pPr>
            <a:r>
              <a:rPr lang="en-US" b="0" i="0" baseline="0" dirty="0"/>
              <a:t>Also have quick introductions from the project team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the City: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Sam Park, Project Manager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Leniszewski,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Cheryl Paston, Deputy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Jim Grueber, Senior Project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Andrew Zagars, City Engineer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HW Lochner, Consulting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Lewis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Mark Burrus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Molly Toy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Rich Meredith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EnviroIssues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(Kerri Franklin)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Kelly Foley – taking notes!</a:t>
            </a:r>
          </a:p>
          <a:p>
            <a:pPr marL="640594" lvl="1" indent="-174708" defTabSz="931774">
              <a:buFontTx/>
              <a:buChar char="-"/>
              <a:defRPr/>
            </a:pP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80A33-AA86-4ED6-B385-BD52A98F0AE4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7464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KRISTINE</a:t>
            </a:r>
          </a:p>
          <a:p>
            <a:pPr marL="174708" indent="-174708">
              <a:buFontTx/>
              <a:buChar char="-"/>
            </a:pPr>
            <a:r>
              <a:rPr lang="en-US" b="0" i="0" dirty="0"/>
              <a:t>Welcome and introduce self</a:t>
            </a:r>
            <a:r>
              <a:rPr lang="en-US" b="0" i="0" baseline="0" dirty="0"/>
              <a:t> and facilitator role</a:t>
            </a:r>
            <a:endParaRPr lang="en-US" b="0" i="0" dirty="0"/>
          </a:p>
          <a:p>
            <a:pPr marL="174708" indent="-174708" defTabSz="931774">
              <a:buFontTx/>
              <a:buChar char="-"/>
              <a:defRPr/>
            </a:pPr>
            <a:r>
              <a:rPr lang="en-US" b="0" i="0" dirty="0"/>
              <a:t>I first wanted to</a:t>
            </a:r>
            <a:r>
              <a:rPr lang="en-US" b="0" i="0" baseline="0" dirty="0"/>
              <a:t> r</a:t>
            </a:r>
            <a:r>
              <a:rPr lang="en-US" b="0" i="0" dirty="0"/>
              <a:t>ecognize any</a:t>
            </a:r>
            <a:r>
              <a:rPr lang="en-US" b="0" i="0" baseline="0" dirty="0"/>
              <a:t> Council Members who have joined us this evening. If I can ask you to stand and wave, that would be great!</a:t>
            </a:r>
          </a:p>
          <a:p>
            <a:pPr marL="174708" indent="-174708" defTabSz="931774">
              <a:buFontTx/>
              <a:buChar char="-"/>
              <a:defRPr/>
            </a:pPr>
            <a:r>
              <a:rPr lang="en-US" b="0" i="0" baseline="0" dirty="0"/>
              <a:t>Also have quick introductions from the project team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the City: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Sam Park, Project Manager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Leniszewski,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Cheryl Paston, Deputy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Jim Grueber, Senior Project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Andrew Zagars, City Engineer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HW Lochner, Consulting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Lewis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Mark Burrus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Molly Toy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Rich Meredith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EnviroIssues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(Kerri Franklin)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Kelly Foley – taking notes!</a:t>
            </a:r>
          </a:p>
          <a:p>
            <a:pPr marL="640594" lvl="1" indent="-174708" defTabSz="931774">
              <a:buFontTx/>
              <a:buChar char="-"/>
              <a:defRPr/>
            </a:pP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80A33-AA86-4ED6-B385-BD52A98F0AE4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84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KRISTINE</a:t>
            </a:r>
          </a:p>
          <a:p>
            <a:pPr marL="174708" indent="-174708">
              <a:buFontTx/>
              <a:buChar char="-"/>
            </a:pPr>
            <a:r>
              <a:rPr lang="en-US" b="0" i="0" dirty="0"/>
              <a:t>Welcome and introduce self</a:t>
            </a:r>
            <a:r>
              <a:rPr lang="en-US" b="0" i="0" baseline="0" dirty="0"/>
              <a:t> and facilitator role</a:t>
            </a:r>
            <a:endParaRPr lang="en-US" b="0" i="0" dirty="0"/>
          </a:p>
          <a:p>
            <a:pPr marL="174708" indent="-174708" defTabSz="931774">
              <a:buFontTx/>
              <a:buChar char="-"/>
              <a:defRPr/>
            </a:pPr>
            <a:r>
              <a:rPr lang="en-US" b="0" i="0" dirty="0"/>
              <a:t>I first wanted to</a:t>
            </a:r>
            <a:r>
              <a:rPr lang="en-US" b="0" i="0" baseline="0" dirty="0"/>
              <a:t> r</a:t>
            </a:r>
            <a:r>
              <a:rPr lang="en-US" b="0" i="0" dirty="0"/>
              <a:t>ecognize any</a:t>
            </a:r>
            <a:r>
              <a:rPr lang="en-US" b="0" i="0" baseline="0" dirty="0"/>
              <a:t> Council Members who have joined us this evening. If I can ask you to stand and wave, that would be great!</a:t>
            </a:r>
          </a:p>
          <a:p>
            <a:pPr marL="174708" indent="-174708" defTabSz="931774">
              <a:buFontTx/>
              <a:buChar char="-"/>
              <a:defRPr/>
            </a:pPr>
            <a:r>
              <a:rPr lang="en-US" b="0" i="0" baseline="0" dirty="0"/>
              <a:t>Also have quick introductions from the project team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the City: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Sam Park, Project Manager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Leniszewski,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Cheryl Paston, Deputy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Jim Grueber, Senior Project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Andrew Zagars, City Engineer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HW Lochner, Consulting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Lewis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Mark Burrus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Molly Toy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Rich Meredith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EnviroIssues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(Kerri Franklin)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Kelly Foley – taking notes!</a:t>
            </a:r>
          </a:p>
          <a:p>
            <a:pPr marL="640594" lvl="1" indent="-174708" defTabSz="931774">
              <a:buFontTx/>
              <a:buChar char="-"/>
              <a:defRPr/>
            </a:pP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80A33-AA86-4ED6-B385-BD52A98F0AE4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830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KRISTINE</a:t>
            </a:r>
          </a:p>
          <a:p>
            <a:pPr marL="174708" indent="-174708">
              <a:buFontTx/>
              <a:buChar char="-"/>
            </a:pPr>
            <a:r>
              <a:rPr lang="en-US" b="0" i="0" dirty="0"/>
              <a:t>Welcome and introduce self</a:t>
            </a:r>
            <a:r>
              <a:rPr lang="en-US" b="0" i="0" baseline="0" dirty="0"/>
              <a:t> and facilitator role</a:t>
            </a:r>
            <a:endParaRPr lang="en-US" b="0" i="0" dirty="0"/>
          </a:p>
          <a:p>
            <a:pPr marL="174708" indent="-174708" defTabSz="931774">
              <a:buFontTx/>
              <a:buChar char="-"/>
              <a:defRPr/>
            </a:pPr>
            <a:r>
              <a:rPr lang="en-US" b="0" i="0" dirty="0"/>
              <a:t>I first wanted to</a:t>
            </a:r>
            <a:r>
              <a:rPr lang="en-US" b="0" i="0" baseline="0" dirty="0"/>
              <a:t> r</a:t>
            </a:r>
            <a:r>
              <a:rPr lang="en-US" b="0" i="0" dirty="0"/>
              <a:t>ecognize any</a:t>
            </a:r>
            <a:r>
              <a:rPr lang="en-US" b="0" i="0" baseline="0" dirty="0"/>
              <a:t> Council Members who have joined us this evening. If I can ask you to stand and wave, that would be great!</a:t>
            </a:r>
          </a:p>
          <a:p>
            <a:pPr marL="174708" indent="-174708" defTabSz="931774">
              <a:buFontTx/>
              <a:buChar char="-"/>
              <a:defRPr/>
            </a:pPr>
            <a:r>
              <a:rPr lang="en-US" b="0" i="0" baseline="0" dirty="0"/>
              <a:t>Also have quick introductions from the project team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the City: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Sam Park, Project Manager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Leniszewski,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Cheryl Paston, Deputy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Jim Grueber, Senior Project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Andrew Zagars, City Engineer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HW Lochner, Consulting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Lewis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Mark Burrus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Molly Toy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Rich Meredith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EnviroIssues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(Kerri Franklin)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Kelly Foley – taking notes!</a:t>
            </a:r>
          </a:p>
          <a:p>
            <a:pPr marL="640594" lvl="1" indent="-174708" defTabSz="931774">
              <a:buFontTx/>
              <a:buChar char="-"/>
              <a:defRPr/>
            </a:pP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80A33-AA86-4ED6-B385-BD52A98F0AE4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318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KRISTINE</a:t>
            </a:r>
          </a:p>
          <a:p>
            <a:pPr marL="174708" indent="-174708">
              <a:buFontTx/>
              <a:buChar char="-"/>
            </a:pPr>
            <a:r>
              <a:rPr lang="en-US" b="0" i="0" dirty="0"/>
              <a:t>Welcome and introduce self</a:t>
            </a:r>
            <a:r>
              <a:rPr lang="en-US" b="0" i="0" baseline="0" dirty="0"/>
              <a:t> and facilitator role</a:t>
            </a:r>
            <a:endParaRPr lang="en-US" b="0" i="0" dirty="0"/>
          </a:p>
          <a:p>
            <a:pPr marL="174708" indent="-174708" defTabSz="931774">
              <a:buFontTx/>
              <a:buChar char="-"/>
              <a:defRPr/>
            </a:pPr>
            <a:r>
              <a:rPr lang="en-US" b="0" i="0" dirty="0"/>
              <a:t>I first wanted to</a:t>
            </a:r>
            <a:r>
              <a:rPr lang="en-US" b="0" i="0" baseline="0" dirty="0"/>
              <a:t> r</a:t>
            </a:r>
            <a:r>
              <a:rPr lang="en-US" b="0" i="0" dirty="0"/>
              <a:t>ecognize any</a:t>
            </a:r>
            <a:r>
              <a:rPr lang="en-US" b="0" i="0" baseline="0" dirty="0"/>
              <a:t> Council Members who have joined us this evening. If I can ask you to stand and wave, that would be great!</a:t>
            </a:r>
          </a:p>
          <a:p>
            <a:pPr marL="174708" indent="-174708" defTabSz="931774">
              <a:buFontTx/>
              <a:buChar char="-"/>
              <a:defRPr/>
            </a:pPr>
            <a:r>
              <a:rPr lang="en-US" b="0" i="0" baseline="0" dirty="0"/>
              <a:t>Also have quick introductions from the project team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the City: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Sam Park, Project Manager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Leniszewski,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Cheryl Paston, Deputy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Jim Grueber, Senior Project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Andrew Zagars, City Engineer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HW Lochner, Consulting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Lewis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Mark Burrus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Molly Toy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Rich Meredith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EnviroIssues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(Kerri Franklin)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Kelly Foley – taking notes!</a:t>
            </a:r>
          </a:p>
          <a:p>
            <a:pPr marL="640594" lvl="1" indent="-174708" defTabSz="931774">
              <a:buFontTx/>
              <a:buChar char="-"/>
              <a:defRPr/>
            </a:pP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80A33-AA86-4ED6-B385-BD52A98F0AE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256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KRISTINE</a:t>
            </a:r>
          </a:p>
          <a:p>
            <a:pPr marL="174708" indent="-174708">
              <a:buFontTx/>
              <a:buChar char="-"/>
            </a:pPr>
            <a:r>
              <a:rPr lang="en-US" b="0" i="0" dirty="0"/>
              <a:t>Welcome and introduce self</a:t>
            </a:r>
            <a:r>
              <a:rPr lang="en-US" b="0" i="0" baseline="0" dirty="0"/>
              <a:t> and facilitator role</a:t>
            </a:r>
            <a:endParaRPr lang="en-US" b="0" i="0" dirty="0"/>
          </a:p>
          <a:p>
            <a:pPr marL="174708" indent="-174708" defTabSz="931774">
              <a:buFontTx/>
              <a:buChar char="-"/>
              <a:defRPr/>
            </a:pPr>
            <a:r>
              <a:rPr lang="en-US" b="0" i="0" dirty="0"/>
              <a:t>I first wanted to</a:t>
            </a:r>
            <a:r>
              <a:rPr lang="en-US" b="0" i="0" baseline="0" dirty="0"/>
              <a:t> r</a:t>
            </a:r>
            <a:r>
              <a:rPr lang="en-US" b="0" i="0" dirty="0"/>
              <a:t>ecognize any</a:t>
            </a:r>
            <a:r>
              <a:rPr lang="en-US" b="0" i="0" baseline="0" dirty="0"/>
              <a:t> Council Members who have joined us this evening. If I can ask you to stand and wave, that would be great!</a:t>
            </a:r>
          </a:p>
          <a:p>
            <a:pPr marL="174708" indent="-174708" defTabSz="931774">
              <a:buFontTx/>
              <a:buChar char="-"/>
              <a:defRPr/>
            </a:pPr>
            <a:r>
              <a:rPr lang="en-US" b="0" i="0" baseline="0" dirty="0"/>
              <a:t>Also have quick introductions from the project team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the City: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Sam Park, Project Manager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Leniszewski,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Cheryl Paston, Deputy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Jim Grueber, Senior Project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Andrew Zagars, City Engineer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HW Lochner, Consulting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Lewis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Mark Burrus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Molly Toy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Rich Meredith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EnviroIssues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(Kerri Franklin)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Kelly Foley – taking notes!</a:t>
            </a:r>
          </a:p>
          <a:p>
            <a:pPr marL="640594" lvl="1" indent="-174708" defTabSz="931774">
              <a:buFontTx/>
              <a:buChar char="-"/>
              <a:defRPr/>
            </a:pP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80A33-AA86-4ED6-B385-BD52A98F0AE4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498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KRISTINE</a:t>
            </a:r>
          </a:p>
          <a:p>
            <a:pPr marL="174708" indent="-174708">
              <a:buFontTx/>
              <a:buChar char="-"/>
            </a:pPr>
            <a:r>
              <a:rPr lang="en-US" b="0" i="0" dirty="0"/>
              <a:t>Welcome and introduce self</a:t>
            </a:r>
            <a:r>
              <a:rPr lang="en-US" b="0" i="0" baseline="0" dirty="0"/>
              <a:t> and facilitator role</a:t>
            </a:r>
            <a:endParaRPr lang="en-US" b="0" i="0" dirty="0"/>
          </a:p>
          <a:p>
            <a:pPr marL="174708" indent="-174708" defTabSz="931774">
              <a:buFontTx/>
              <a:buChar char="-"/>
              <a:defRPr/>
            </a:pPr>
            <a:r>
              <a:rPr lang="en-US" b="0" i="0" dirty="0"/>
              <a:t>I first wanted to</a:t>
            </a:r>
            <a:r>
              <a:rPr lang="en-US" b="0" i="0" baseline="0" dirty="0"/>
              <a:t> r</a:t>
            </a:r>
            <a:r>
              <a:rPr lang="en-US" b="0" i="0" dirty="0"/>
              <a:t>ecognize any</a:t>
            </a:r>
            <a:r>
              <a:rPr lang="en-US" b="0" i="0" baseline="0" dirty="0"/>
              <a:t> Council Members who have joined us this evening. If I can ask you to stand and wave, that would be great!</a:t>
            </a:r>
          </a:p>
          <a:p>
            <a:pPr marL="174708" indent="-174708" defTabSz="931774">
              <a:buFontTx/>
              <a:buChar char="-"/>
              <a:defRPr/>
            </a:pPr>
            <a:r>
              <a:rPr lang="en-US" b="0" i="0" baseline="0" dirty="0"/>
              <a:t>Also have quick introductions from the project team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the City: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Sam Park, Project Manager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Leniszewski,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Cheryl Paston, Deputy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Jim Grueber, Senior Project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Andrew Zagars, City Engineer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HW Lochner, Consulting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Lewis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Mark Burrus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Molly Toy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Rich Meredith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EnviroIssues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(Kerri Franklin)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Kelly Foley – taking notes!</a:t>
            </a:r>
          </a:p>
          <a:p>
            <a:pPr marL="640594" lvl="1" indent="-174708" defTabSz="931774">
              <a:buFontTx/>
              <a:buChar char="-"/>
              <a:defRPr/>
            </a:pP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80A33-AA86-4ED6-B385-BD52A98F0AE4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168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KRISTINE</a:t>
            </a:r>
          </a:p>
          <a:p>
            <a:pPr marL="174708" indent="-174708">
              <a:buFontTx/>
              <a:buChar char="-"/>
            </a:pPr>
            <a:r>
              <a:rPr lang="en-US" b="0" i="0" dirty="0"/>
              <a:t>Welcome and introduce self</a:t>
            </a:r>
            <a:r>
              <a:rPr lang="en-US" b="0" i="0" baseline="0" dirty="0"/>
              <a:t> and facilitator role</a:t>
            </a:r>
            <a:endParaRPr lang="en-US" b="0" i="0" dirty="0"/>
          </a:p>
          <a:p>
            <a:pPr marL="174708" indent="-174708" defTabSz="931774">
              <a:buFontTx/>
              <a:buChar char="-"/>
              <a:defRPr/>
            </a:pPr>
            <a:r>
              <a:rPr lang="en-US" b="0" i="0" dirty="0"/>
              <a:t>I first wanted to</a:t>
            </a:r>
            <a:r>
              <a:rPr lang="en-US" b="0" i="0" baseline="0" dirty="0"/>
              <a:t> r</a:t>
            </a:r>
            <a:r>
              <a:rPr lang="en-US" b="0" i="0" dirty="0"/>
              <a:t>ecognize any</a:t>
            </a:r>
            <a:r>
              <a:rPr lang="en-US" b="0" i="0" baseline="0" dirty="0"/>
              <a:t> Council Members who have joined us this evening. If I can ask you to stand and wave, that would be great!</a:t>
            </a:r>
          </a:p>
          <a:p>
            <a:pPr marL="174708" indent="-174708" defTabSz="931774">
              <a:buFontTx/>
              <a:buChar char="-"/>
              <a:defRPr/>
            </a:pPr>
            <a:r>
              <a:rPr lang="en-US" b="0" i="0" baseline="0" dirty="0"/>
              <a:t>Also have quick introductions from the project team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the City: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Sam Park, Project Manager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Leniszewski,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Cheryl Paston, Deputy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Jim Grueber, Senior Project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Andrew Zagars, City Engineer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HW Lochner, Consulting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Lewis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Mark Burrus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Molly Toy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Rich Meredith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EnviroIssues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(Kerri Franklin)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Kelly Foley – taking notes!</a:t>
            </a:r>
          </a:p>
          <a:p>
            <a:pPr marL="640594" lvl="1" indent="-174708" defTabSz="931774">
              <a:buFontTx/>
              <a:buChar char="-"/>
              <a:defRPr/>
            </a:pP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80A33-AA86-4ED6-B385-BD52A98F0AE4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070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KRISTINE</a:t>
            </a:r>
          </a:p>
          <a:p>
            <a:pPr marL="174708" indent="-174708">
              <a:buFontTx/>
              <a:buChar char="-"/>
            </a:pPr>
            <a:r>
              <a:rPr lang="en-US" b="0" i="0" dirty="0"/>
              <a:t>Welcome and introduce self</a:t>
            </a:r>
            <a:r>
              <a:rPr lang="en-US" b="0" i="0" baseline="0" dirty="0"/>
              <a:t> and facilitator role</a:t>
            </a:r>
            <a:endParaRPr lang="en-US" b="0" i="0" dirty="0"/>
          </a:p>
          <a:p>
            <a:pPr marL="174708" indent="-174708" defTabSz="931774">
              <a:buFontTx/>
              <a:buChar char="-"/>
              <a:defRPr/>
            </a:pPr>
            <a:r>
              <a:rPr lang="en-US" b="0" i="0" dirty="0"/>
              <a:t>I first wanted to</a:t>
            </a:r>
            <a:r>
              <a:rPr lang="en-US" b="0" i="0" baseline="0" dirty="0"/>
              <a:t> r</a:t>
            </a:r>
            <a:r>
              <a:rPr lang="en-US" b="0" i="0" dirty="0"/>
              <a:t>ecognize any</a:t>
            </a:r>
            <a:r>
              <a:rPr lang="en-US" b="0" i="0" baseline="0" dirty="0"/>
              <a:t> Council Members who have joined us this evening. If I can ask you to stand and wave, that would be great!</a:t>
            </a:r>
          </a:p>
          <a:p>
            <a:pPr marL="174708" indent="-174708" defTabSz="931774">
              <a:buFontTx/>
              <a:buChar char="-"/>
              <a:defRPr/>
            </a:pPr>
            <a:r>
              <a:rPr lang="en-US" b="0" i="0" baseline="0" dirty="0"/>
              <a:t>Also have quick introductions from the project team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the City: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Sam Park, Project Manager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Leniszewski,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Cheryl Paston, Deputy Director of Public Works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Jim Grueber, Senior Project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Andrew Zagars, City Engineer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HW Lochner, Consulting Engineer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Steve Lewis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Mark Burrus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Molly Toy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Rich Meredith</a:t>
            </a:r>
          </a:p>
          <a:p>
            <a:pPr marL="640594" lvl="1" indent="-174708" defTabSz="931774">
              <a:buFontTx/>
              <a:buChar char="-"/>
              <a:defRPr/>
            </a:pPr>
            <a:r>
              <a:rPr lang="en-US" b="0" i="0" baseline="0" dirty="0"/>
              <a:t>From EnviroIssues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(Kerri Franklin)</a:t>
            </a:r>
          </a:p>
          <a:p>
            <a:pPr marL="1106481" lvl="2" indent="-174708" defTabSz="931774">
              <a:buFontTx/>
              <a:buChar char="-"/>
              <a:defRPr/>
            </a:pPr>
            <a:r>
              <a:rPr lang="en-US" b="0" i="0" baseline="0" dirty="0"/>
              <a:t>Kelly Foley – taking notes!</a:t>
            </a:r>
          </a:p>
          <a:p>
            <a:pPr marL="640594" lvl="1" indent="-174708" defTabSz="931774">
              <a:buFontTx/>
              <a:buChar char="-"/>
              <a:defRPr/>
            </a:pP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80A33-AA86-4ED6-B385-BD52A98F0AE4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741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F7335-C450-41DD-BE6B-F257301F1489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3485-7271-4872-989D-5232EC0D6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71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F7335-C450-41DD-BE6B-F257301F1489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3485-7271-4872-989D-5232EC0D6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0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F7335-C450-41DD-BE6B-F257301F1489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3485-7271-4872-989D-5232EC0D6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23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May 12,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5/12/2016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 Page </a:t>
            </a:r>
            <a:fld id="{16A056D2-73AE-4144-A9A8-E872FD45F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52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May 12,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5/12/2016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056D2-73AE-4144-A9A8-E872FD45F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47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May 12,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5/12/2016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056D2-73AE-4144-A9A8-E872FD45F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308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May 12,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5/12/2016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056D2-73AE-4144-A9A8-E872FD45F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013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May 12, 2016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5/12/2016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056D2-73AE-4144-A9A8-E872FD45F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874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May 12, 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5/12/2016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056D2-73AE-4144-A9A8-E872FD45F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149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May 12, 2016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5/12/2016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056D2-73AE-4144-A9A8-E872FD45F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307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May 12,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5/12/2016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056D2-73AE-4144-A9A8-E872FD45F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51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F7335-C450-41DD-BE6B-F257301F1489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3485-7271-4872-989D-5232EC0D6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605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May 12,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5/12/2016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056D2-73AE-4144-A9A8-E872FD45F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845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May 12,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5/12/2016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056D2-73AE-4144-A9A8-E872FD45F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3096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May 12,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5/12/2016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056D2-73AE-4144-A9A8-E872FD45F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577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F7335-C450-41DD-BE6B-F257301F1489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3485-7271-4872-989D-5232EC0D6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7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F7335-C450-41DD-BE6B-F257301F1489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3485-7271-4872-989D-5232EC0D6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71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F7335-C450-41DD-BE6B-F257301F1489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3485-7271-4872-989D-5232EC0D6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19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F7335-C450-41DD-BE6B-F257301F1489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3485-7271-4872-989D-5232EC0D6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75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F7335-C450-41DD-BE6B-F257301F1489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3485-7271-4872-989D-5232EC0D6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76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F7335-C450-41DD-BE6B-F257301F1489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3485-7271-4872-989D-5232EC0D6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424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F7335-C450-41DD-BE6B-F257301F1489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3485-7271-4872-989D-5232EC0D6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33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F7335-C450-41DD-BE6B-F257301F1489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B3485-7271-4872-989D-5232EC0D6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60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May 12,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5/12/2016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056D2-73AE-4144-A9A8-E872FD45F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790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eg"/><Relationship Id="rId4" Type="http://schemas.openxmlformats.org/officeDocument/2006/relationships/image" Target="../media/image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tiff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3.tiff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44"/>
          <a:stretch/>
        </p:blipFill>
        <p:spPr>
          <a:xfrm>
            <a:off x="182880" y="2128771"/>
            <a:ext cx="11866542" cy="396585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0" y="146869"/>
            <a:ext cx="10525421" cy="1179411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Sammamish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Issaquah-Fall City Road Improvements Project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400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 Design: 242nd Avenue SE to Klahanie Drive SE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880" y="1682496"/>
            <a:ext cx="11866542" cy="446276"/>
          </a:xfrm>
          <a:prstGeom prst="rect">
            <a:avLst/>
          </a:prstGeom>
          <a:solidFill>
            <a:schemeClr val="tx1">
              <a:alpha val="37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300" dirty="0">
                <a:ln w="3175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uli-Light"/>
              </a:rPr>
              <a:t>  </a:t>
            </a:r>
            <a:r>
              <a:rPr lang="en-US" sz="2300" dirty="0">
                <a:ln w="3175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City Council Update</a:t>
            </a:r>
          </a:p>
        </p:txBody>
      </p:sp>
      <p:sp>
        <p:nvSpPr>
          <p:cNvPr id="3" name="Rectangle 2"/>
          <p:cNvSpPr/>
          <p:nvPr/>
        </p:nvSpPr>
        <p:spPr>
          <a:xfrm>
            <a:off x="8524048" y="5540630"/>
            <a:ext cx="3525373" cy="553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en-US" sz="1500" dirty="0">
                <a:ln w="3175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uli-Light"/>
              </a:rPr>
              <a:t> </a:t>
            </a:r>
            <a:r>
              <a:rPr lang="en-US" sz="1500" dirty="0">
                <a:ln w="3175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Tuesday, January 10, 2017</a:t>
            </a:r>
          </a:p>
          <a:p>
            <a:pPr algn="r"/>
            <a:r>
              <a:rPr lang="en-US" sz="1500" dirty="0">
                <a:ln w="3175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Sammamish City Hall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410" t="9220" r="83333" b="5165"/>
          <a:stretch/>
        </p:blipFill>
        <p:spPr>
          <a:xfrm>
            <a:off x="182880" y="182880"/>
            <a:ext cx="1073150" cy="11002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489" y="6094628"/>
            <a:ext cx="1876933" cy="7299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" y="6331574"/>
            <a:ext cx="2402967" cy="42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5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0" y="146869"/>
            <a:ext cx="10525421" cy="1179411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/>
            </a:r>
            <a:br>
              <a:rPr lang="en-US" sz="2800" dirty="0"/>
            </a:b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Resolution for Pedestrian Crossing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10" t="9220" r="83333" b="5165"/>
          <a:stretch/>
        </p:blipFill>
        <p:spPr>
          <a:xfrm>
            <a:off x="182880" y="182880"/>
            <a:ext cx="1073150" cy="1100205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262891" y="1455684"/>
            <a:ext cx="11786530" cy="2590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 Roundabout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 and Eliminate Impact to Home of NW Corner</a:t>
            </a:r>
          </a:p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Crosswalk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Away from Intersection to Align with School Entrance</a:t>
            </a:r>
          </a:p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HAWK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igh-intensity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ctivated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</a:t>
            </a:r>
            <a:r>
              <a:rPr lang="en-US" sz="2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sz="2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Beacon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04320" y="182880"/>
            <a:ext cx="51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2" t="27689" r="3875" b="32269"/>
          <a:stretch/>
        </p:blipFill>
        <p:spPr>
          <a:xfrm>
            <a:off x="182879" y="2926080"/>
            <a:ext cx="11870677" cy="352044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653852" y="2922406"/>
            <a:ext cx="26509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1786397" y="2922407"/>
            <a:ext cx="0" cy="5232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92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0" y="146869"/>
            <a:ext cx="10525421" cy="1179411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/>
            </a:r>
            <a:br>
              <a:rPr lang="en-US" sz="2800" dirty="0"/>
            </a:b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HAWK Beacon for Pacific Cascade Middle School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10" t="9220" r="83333" b="5165"/>
          <a:stretch/>
        </p:blipFill>
        <p:spPr>
          <a:xfrm>
            <a:off x="182880" y="182880"/>
            <a:ext cx="1073150" cy="11002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704320" y="182880"/>
            <a:ext cx="51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19455" y="1283085"/>
            <a:ext cx="10826496" cy="5526252"/>
            <a:chOff x="682752" y="984401"/>
            <a:chExt cx="10826496" cy="552625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752" y="984401"/>
              <a:ext cx="10826496" cy="321526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" t="23066" r="8954" b="14495"/>
            <a:stretch/>
          </p:blipFill>
          <p:spPr>
            <a:xfrm>
              <a:off x="1131227" y="4251960"/>
              <a:ext cx="4541954" cy="2231136"/>
            </a:xfrm>
            <a:prstGeom prst="rect">
              <a:avLst/>
            </a:prstGeom>
          </p:spPr>
        </p:pic>
        <p:pic>
          <p:nvPicPr>
            <p:cNvPr id="14" name="Picture 2" descr="http://www.iihs.org/media/23a6c599-71ba-4d57-909c-cee62905e328/1208460532/Status%20Report/45-10/story-4-main-image.jpg?w=560&amp;action=fi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1848" y="4279517"/>
              <a:ext cx="3966463" cy="2231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5" r="21829"/>
            <a:stretch/>
          </p:blipFill>
          <p:spPr>
            <a:xfrm>
              <a:off x="5529752" y="4500266"/>
              <a:ext cx="1754977" cy="17097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0031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0" y="146869"/>
            <a:ext cx="10525421" cy="1179411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Issues Impacting Design Decisions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10" t="9220" r="83333" b="5165"/>
          <a:stretch/>
        </p:blipFill>
        <p:spPr>
          <a:xfrm>
            <a:off x="182880" y="182880"/>
            <a:ext cx="1073150" cy="11002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704320" y="182880"/>
            <a:ext cx="51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489" y="6094628"/>
            <a:ext cx="1876933" cy="729917"/>
          </a:xfrm>
          <a:prstGeom prst="rect">
            <a:avLst/>
          </a:prstGeom>
        </p:spPr>
      </p:pic>
      <p:pic>
        <p:nvPicPr>
          <p:cNvPr id="16" name="Picture 15" descr="IMG_0320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79" y="1348023"/>
            <a:ext cx="7207715" cy="469585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933510" y="1689487"/>
            <a:ext cx="3324591" cy="4529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Conditions</a:t>
            </a:r>
          </a:p>
          <a:p>
            <a:pPr lvl="1">
              <a:lnSpc>
                <a:spcPct val="114000"/>
              </a:lnSpc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SAG curve</a:t>
            </a:r>
          </a:p>
          <a:p>
            <a:pPr lvl="1">
              <a:lnSpc>
                <a:spcPct val="114000"/>
              </a:lnSpc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</a:t>
            </a: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</a:t>
            </a:r>
            <a:endParaRPr 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4000"/>
              </a:lnSpc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culvert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for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Staging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Options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Truck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Services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</a:p>
        </p:txBody>
      </p:sp>
    </p:spTree>
    <p:extLst>
      <p:ext uri="{BB962C8B-B14F-4D97-AF65-F5344CB8AC3E}">
        <p14:creationId xmlns:p14="http://schemas.microsoft.com/office/powerpoint/2010/main" val="419078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95" y="2939827"/>
            <a:ext cx="5238457" cy="3429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0" y="146869"/>
            <a:ext cx="10525421" cy="1179411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Where Are We Now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410" t="9220" r="83333" b="5165"/>
          <a:stretch/>
        </p:blipFill>
        <p:spPr>
          <a:xfrm>
            <a:off x="182880" y="182880"/>
            <a:ext cx="1073150" cy="11002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704320" y="182880"/>
            <a:ext cx="51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82880" y="1326281"/>
            <a:ext cx="5142888" cy="1613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Resolving North Issaquah Creek Crossing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&amp; Community Impacts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Culvert vs Bridge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10867" r="8686"/>
          <a:stretch/>
        </p:blipFill>
        <p:spPr>
          <a:xfrm>
            <a:off x="5497218" y="992422"/>
            <a:ext cx="6620783" cy="5785730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stCxn id="13" idx="2"/>
            <a:endCxn id="13" idx="0"/>
          </p:cNvCxnSpPr>
          <p:nvPr/>
        </p:nvCxnSpPr>
        <p:spPr>
          <a:xfrm flipV="1">
            <a:off x="5153250" y="5907162"/>
            <a:ext cx="0" cy="4616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895006" y="5907162"/>
            <a:ext cx="51648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653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0" y="146869"/>
            <a:ext cx="10525421" cy="1179411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North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Iss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. Creek – Proposed Conditions (Culvert)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10" t="9220" r="83333" b="5165"/>
          <a:stretch/>
        </p:blipFill>
        <p:spPr>
          <a:xfrm>
            <a:off x="182880" y="182880"/>
            <a:ext cx="1073150" cy="11002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704320" y="182880"/>
            <a:ext cx="51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9528" r="9399"/>
          <a:stretch/>
        </p:blipFill>
        <p:spPr>
          <a:xfrm>
            <a:off x="182881" y="1261811"/>
            <a:ext cx="6231909" cy="54864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287767" y="1333327"/>
            <a:ext cx="4352544" cy="5078313"/>
            <a:chOff x="7287767" y="1333327"/>
            <a:chExt cx="4352544" cy="5078313"/>
          </a:xfrm>
        </p:grpSpPr>
        <p:sp>
          <p:nvSpPr>
            <p:cNvPr id="25" name="TextBox 24"/>
            <p:cNvSpPr txBox="1"/>
            <p:nvPr/>
          </p:nvSpPr>
          <p:spPr>
            <a:xfrm>
              <a:off x="7287767" y="1333327"/>
              <a:ext cx="4352544" cy="5078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Narrow" panose="020B0606020202030204" pitchFamily="34" charset="0"/>
                </a:rPr>
                <a:t>Proposed Slope = ~6%</a:t>
              </a:r>
            </a:p>
            <a:p>
              <a:endParaRPr lang="en-US" dirty="0" smtClean="0">
                <a:latin typeface="Arial Narrow" panose="020B0606020202030204" pitchFamily="34" charset="0"/>
              </a:endParaRPr>
            </a:p>
            <a:p>
              <a:r>
                <a:rPr lang="en-US" dirty="0" smtClean="0">
                  <a:latin typeface="Arial Narrow" panose="020B0606020202030204" pitchFamily="34" charset="0"/>
                </a:rPr>
                <a:t>Fill = 46,300 CY</a:t>
              </a:r>
            </a:p>
            <a:p>
              <a:endParaRPr lang="en-US" dirty="0" smtClean="0">
                <a:latin typeface="Arial Narrow" panose="020B0606020202030204" pitchFamily="34" charset="0"/>
              </a:endParaRPr>
            </a:p>
            <a:p>
              <a:r>
                <a:rPr lang="en-US" dirty="0" smtClean="0">
                  <a:latin typeface="Arial Narrow" panose="020B0606020202030204" pitchFamily="34" charset="0"/>
                </a:rPr>
                <a:t>Truck Loads = 90,800 TONS </a:t>
              </a:r>
              <a:r>
                <a:rPr lang="en-US" dirty="0" smtClean="0">
                  <a:latin typeface="Arial Narrow" panose="020B0606020202030204" pitchFamily="34" charset="0"/>
                  <a:sym typeface="Wingdings" panose="05000000000000000000" pitchFamily="2" charset="2"/>
                </a:rPr>
                <a:t> &gt;6000 Trucks</a:t>
              </a:r>
            </a:p>
            <a:p>
              <a:endParaRPr lang="en-US" dirty="0">
                <a:latin typeface="Arial Narrow" panose="020B0606020202030204" pitchFamily="34" charset="0"/>
                <a:sym typeface="Wingdings" panose="05000000000000000000" pitchFamily="2" charset="2"/>
              </a:endParaRPr>
            </a:p>
            <a:p>
              <a:r>
                <a:rPr lang="en-US" dirty="0" smtClean="0">
                  <a:latin typeface="Arial Narrow" panose="020B0606020202030204" pitchFamily="34" charset="0"/>
                  <a:sym typeface="Wingdings" panose="05000000000000000000" pitchFamily="2" charset="2"/>
                </a:rPr>
                <a:t>	= 500, 15 TON loads</a:t>
              </a:r>
            </a:p>
            <a:p>
              <a:endParaRPr lang="en-US" dirty="0">
                <a:latin typeface="Arial Narrow" panose="020B0606020202030204" pitchFamily="34" charset="0"/>
                <a:sym typeface="Wingdings" panose="05000000000000000000" pitchFamily="2" charset="2"/>
              </a:endParaRPr>
            </a:p>
            <a:p>
              <a:endParaRPr lang="en-US" dirty="0" smtClean="0">
                <a:latin typeface="Arial Narrow" panose="020B0606020202030204" pitchFamily="34" charset="0"/>
                <a:sym typeface="Wingdings" panose="05000000000000000000" pitchFamily="2" charset="2"/>
              </a:endParaRPr>
            </a:p>
            <a:p>
              <a:endParaRPr lang="en-US" dirty="0">
                <a:latin typeface="Arial Narrow" panose="020B0606020202030204" pitchFamily="34" charset="0"/>
                <a:sym typeface="Wingdings" panose="05000000000000000000" pitchFamily="2" charset="2"/>
              </a:endParaRPr>
            </a:p>
            <a:p>
              <a:endParaRPr lang="en-US" dirty="0" smtClean="0">
                <a:latin typeface="Arial Narrow" panose="020B0606020202030204" pitchFamily="34" charset="0"/>
                <a:sym typeface="Wingdings" panose="05000000000000000000" pitchFamily="2" charset="2"/>
              </a:endParaRPr>
            </a:p>
            <a:p>
              <a:endParaRPr lang="en-US" dirty="0">
                <a:latin typeface="Arial Narrow" panose="020B0606020202030204" pitchFamily="34" charset="0"/>
                <a:sym typeface="Wingdings" panose="05000000000000000000" pitchFamily="2" charset="2"/>
              </a:endParaRPr>
            </a:p>
            <a:p>
              <a:endParaRPr lang="en-US" dirty="0" smtClean="0">
                <a:latin typeface="Arial Narrow" panose="020B0606020202030204" pitchFamily="34" charset="0"/>
                <a:sym typeface="Wingdings" panose="05000000000000000000" pitchFamily="2" charset="2"/>
              </a:endParaRPr>
            </a:p>
            <a:p>
              <a:endParaRPr lang="en-US" dirty="0">
                <a:latin typeface="Arial Narrow" panose="020B0606020202030204" pitchFamily="34" charset="0"/>
                <a:sym typeface="Wingdings" panose="05000000000000000000" pitchFamily="2" charset="2"/>
              </a:endParaRPr>
            </a:p>
            <a:p>
              <a:endParaRPr lang="en-US" dirty="0" smtClean="0">
                <a:latin typeface="Arial Narrow" panose="020B0606020202030204" pitchFamily="34" charset="0"/>
                <a:sym typeface="Wingdings" panose="05000000000000000000" pitchFamily="2" charset="2"/>
              </a:endParaRPr>
            </a:p>
            <a:p>
              <a:endParaRPr lang="en-US" dirty="0">
                <a:latin typeface="Arial Narrow" panose="020B0606020202030204" pitchFamily="34" charset="0"/>
                <a:sym typeface="Wingdings" panose="05000000000000000000" pitchFamily="2" charset="2"/>
              </a:endParaRPr>
            </a:p>
            <a:p>
              <a:endParaRPr lang="en-US" dirty="0" smtClean="0">
                <a:latin typeface="Arial Narrow" panose="020B0606020202030204" pitchFamily="34" charset="0"/>
              </a:endParaRPr>
            </a:p>
            <a:p>
              <a:r>
                <a:rPr lang="en-US" dirty="0">
                  <a:latin typeface="Arial Narrow" panose="020B0606020202030204" pitchFamily="34" charset="0"/>
                </a:rPr>
                <a:t>Estimated Construction Material Cost = </a:t>
              </a:r>
              <a:r>
                <a:rPr lang="en-US" dirty="0" smtClean="0">
                  <a:latin typeface="Arial Narrow" panose="020B0606020202030204" pitchFamily="34" charset="0"/>
                </a:rPr>
                <a:t>$3.67M</a:t>
              </a:r>
              <a:endParaRPr lang="en-US" dirty="0">
                <a:latin typeface="Arial Narrow" panose="020B0606020202030204" pitchFamily="34" charset="0"/>
              </a:endParaRPr>
            </a:p>
          </p:txBody>
        </p:sp>
        <p:pic>
          <p:nvPicPr>
            <p:cNvPr id="26" name="Picture 2" descr="Image result for dump truck clip ar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8955" y="3767327"/>
              <a:ext cx="642760" cy="384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Image result for dump truck clip ar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8955" y="4174234"/>
              <a:ext cx="642760" cy="384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Image result for dump truck clip ar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8955" y="4581141"/>
              <a:ext cx="642760" cy="384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Image result for dump truck clip ar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8955" y="4988048"/>
              <a:ext cx="642760" cy="384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Image result for dump truck clip ar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2659" y="3762749"/>
              <a:ext cx="642760" cy="384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Image result for dump truck clip ar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2659" y="4133084"/>
              <a:ext cx="642760" cy="384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Image result for dump truck clip ar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2659" y="4555003"/>
              <a:ext cx="642760" cy="384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Image result for dump truck clip ar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2659" y="4988048"/>
              <a:ext cx="642760" cy="384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2" descr="Image result for dump truck clip 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663" y="2955043"/>
            <a:ext cx="642760" cy="38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dump truck clip 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325" y="3751374"/>
            <a:ext cx="642760" cy="38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dump truck clip 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325" y="4121709"/>
            <a:ext cx="642760" cy="38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dump truck clip 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325" y="4543628"/>
            <a:ext cx="642760" cy="38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 result for dump truck clip 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325" y="4976673"/>
            <a:ext cx="642760" cy="38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31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0" y="146869"/>
            <a:ext cx="10525421" cy="1179411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North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Iss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. Creek – Proposed Conditions (Bridge)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10" t="9220" r="83333" b="5165"/>
          <a:stretch/>
        </p:blipFill>
        <p:spPr>
          <a:xfrm>
            <a:off x="182880" y="182880"/>
            <a:ext cx="1073150" cy="11002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704320" y="182880"/>
            <a:ext cx="51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7296911" y="1328763"/>
            <a:ext cx="4352544" cy="5632311"/>
            <a:chOff x="7287767" y="1333327"/>
            <a:chExt cx="4352544" cy="5632311"/>
          </a:xfrm>
        </p:grpSpPr>
        <p:sp>
          <p:nvSpPr>
            <p:cNvPr id="46" name="TextBox 45"/>
            <p:cNvSpPr txBox="1"/>
            <p:nvPr/>
          </p:nvSpPr>
          <p:spPr>
            <a:xfrm>
              <a:off x="7287767" y="1333327"/>
              <a:ext cx="4352544" cy="5632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Proposed Slope = ~6%</a:t>
              </a:r>
            </a:p>
            <a:p>
              <a:endParaRPr lang="en-US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  <a:p>
              <a:r>
                <a:rPr lang="en-US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Fill = </a:t>
              </a:r>
              <a:r>
                <a:rPr lang="en-US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10,000 </a:t>
              </a:r>
              <a:r>
                <a:rPr lang="en-US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CY</a:t>
              </a:r>
            </a:p>
            <a:p>
              <a:endParaRPr lang="en-US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  <a:p>
              <a:r>
                <a:rPr lang="en-US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Truck Loads = </a:t>
              </a:r>
              <a:r>
                <a:rPr lang="en-US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15,000 </a:t>
              </a:r>
              <a:r>
                <a:rPr lang="en-US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TONS </a:t>
              </a:r>
              <a:r>
                <a:rPr lang="en-US" dirty="0">
                  <a:solidFill>
                    <a:prstClr val="black"/>
                  </a:solidFill>
                  <a:latin typeface="Arial Narrow" panose="020B0606020202030204" pitchFamily="34" charset="0"/>
                  <a:sym typeface="Wingdings" panose="05000000000000000000" pitchFamily="2" charset="2"/>
                </a:rPr>
                <a:t> </a:t>
              </a:r>
              <a:r>
                <a:rPr lang="en-US" dirty="0" smtClean="0">
                  <a:solidFill>
                    <a:prstClr val="black"/>
                  </a:solidFill>
                  <a:latin typeface="Arial Narrow" panose="020B0606020202030204" pitchFamily="34" charset="0"/>
                  <a:sym typeface="Wingdings" panose="05000000000000000000" pitchFamily="2" charset="2"/>
                </a:rPr>
                <a:t>&gt;1000 </a:t>
              </a:r>
              <a:r>
                <a:rPr lang="en-US" dirty="0">
                  <a:solidFill>
                    <a:prstClr val="black"/>
                  </a:solidFill>
                  <a:latin typeface="Arial Narrow" panose="020B0606020202030204" pitchFamily="34" charset="0"/>
                  <a:sym typeface="Wingdings" panose="05000000000000000000" pitchFamily="2" charset="2"/>
                </a:rPr>
                <a:t>Trucks</a:t>
              </a:r>
            </a:p>
            <a:p>
              <a:endParaRPr lang="en-US" dirty="0">
                <a:solidFill>
                  <a:prstClr val="black"/>
                </a:solidFill>
                <a:latin typeface="Arial Narrow" panose="020B0606020202030204" pitchFamily="34" charset="0"/>
                <a:sym typeface="Wingdings" panose="05000000000000000000" pitchFamily="2" charset="2"/>
              </a:endParaRPr>
            </a:p>
            <a:p>
              <a:r>
                <a:rPr lang="en-US" dirty="0">
                  <a:solidFill>
                    <a:prstClr val="black"/>
                  </a:solidFill>
                  <a:latin typeface="Arial Narrow" panose="020B0606020202030204" pitchFamily="34" charset="0"/>
                  <a:sym typeface="Wingdings" panose="05000000000000000000" pitchFamily="2" charset="2"/>
                </a:rPr>
                <a:t>	= 500, 15 TON loads</a:t>
              </a:r>
            </a:p>
            <a:p>
              <a:endParaRPr lang="en-US" dirty="0">
                <a:solidFill>
                  <a:prstClr val="black"/>
                </a:solidFill>
                <a:latin typeface="Arial Narrow" panose="020B0606020202030204" pitchFamily="34" charset="0"/>
                <a:sym typeface="Wingdings" panose="05000000000000000000" pitchFamily="2" charset="2"/>
              </a:endParaRPr>
            </a:p>
            <a:p>
              <a:endParaRPr lang="en-US" dirty="0">
                <a:solidFill>
                  <a:prstClr val="black"/>
                </a:solidFill>
                <a:latin typeface="Arial Narrow" panose="020B0606020202030204" pitchFamily="34" charset="0"/>
                <a:sym typeface="Wingdings" panose="05000000000000000000" pitchFamily="2" charset="2"/>
              </a:endParaRPr>
            </a:p>
            <a:p>
              <a:endParaRPr lang="en-US" dirty="0">
                <a:solidFill>
                  <a:prstClr val="black"/>
                </a:solidFill>
                <a:latin typeface="Arial Narrow" panose="020B0606020202030204" pitchFamily="34" charset="0"/>
                <a:sym typeface="Wingdings" panose="05000000000000000000" pitchFamily="2" charset="2"/>
              </a:endParaRPr>
            </a:p>
            <a:p>
              <a:endParaRPr lang="en-US" dirty="0">
                <a:solidFill>
                  <a:prstClr val="black"/>
                </a:solidFill>
                <a:latin typeface="Arial Narrow" panose="020B0606020202030204" pitchFamily="34" charset="0"/>
                <a:sym typeface="Wingdings" panose="05000000000000000000" pitchFamily="2" charset="2"/>
              </a:endParaRPr>
            </a:p>
            <a:p>
              <a:endParaRPr lang="en-US" dirty="0">
                <a:solidFill>
                  <a:prstClr val="black"/>
                </a:solidFill>
                <a:latin typeface="Arial Narrow" panose="020B0606020202030204" pitchFamily="34" charset="0"/>
                <a:sym typeface="Wingdings" panose="05000000000000000000" pitchFamily="2" charset="2"/>
              </a:endParaRPr>
            </a:p>
            <a:p>
              <a:endParaRPr lang="en-US" dirty="0">
                <a:solidFill>
                  <a:prstClr val="black"/>
                </a:solidFill>
                <a:latin typeface="Arial Narrow" panose="020B0606020202030204" pitchFamily="34" charset="0"/>
                <a:sym typeface="Wingdings" panose="05000000000000000000" pitchFamily="2" charset="2"/>
              </a:endParaRPr>
            </a:p>
            <a:p>
              <a:endParaRPr lang="en-US" dirty="0">
                <a:solidFill>
                  <a:prstClr val="black"/>
                </a:solidFill>
                <a:latin typeface="Arial Narrow" panose="020B0606020202030204" pitchFamily="34" charset="0"/>
                <a:sym typeface="Wingdings" panose="05000000000000000000" pitchFamily="2" charset="2"/>
              </a:endParaRPr>
            </a:p>
            <a:p>
              <a:endParaRPr lang="en-US" dirty="0">
                <a:solidFill>
                  <a:prstClr val="black"/>
                </a:solidFill>
                <a:latin typeface="Arial Narrow" panose="020B0606020202030204" pitchFamily="34" charset="0"/>
                <a:sym typeface="Wingdings" panose="05000000000000000000" pitchFamily="2" charset="2"/>
              </a:endParaRPr>
            </a:p>
            <a:p>
              <a:endParaRPr lang="en-US" dirty="0">
                <a:solidFill>
                  <a:prstClr val="black"/>
                </a:solidFill>
                <a:latin typeface="Arial Narrow" panose="020B0606020202030204" pitchFamily="34" charset="0"/>
                <a:sym typeface="Wingdings" panose="05000000000000000000" pitchFamily="2" charset="2"/>
              </a:endParaRPr>
            </a:p>
            <a:p>
              <a:endParaRPr lang="en-US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  <a:p>
              <a:r>
                <a:rPr lang="en-US" dirty="0">
                  <a:latin typeface="Arial Narrow" panose="020B0606020202030204" pitchFamily="34" charset="0"/>
                </a:rPr>
                <a:t>Estimated Construction Material Cost </a:t>
              </a:r>
              <a:r>
                <a:rPr lang="en-US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= </a:t>
              </a:r>
              <a:r>
                <a:rPr lang="en-US" dirty="0">
                  <a:latin typeface="Arial Narrow" panose="020B0606020202030204" pitchFamily="34" charset="0"/>
                </a:rPr>
                <a:t>$6.20M</a:t>
              </a:r>
            </a:p>
            <a:p>
              <a:endParaRPr lang="en-US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  <a:p>
              <a:endParaRPr lang="en-US" dirty="0">
                <a:solidFill>
                  <a:prstClr val="black"/>
                </a:solidFill>
              </a:endParaRPr>
            </a:p>
          </p:txBody>
        </p:sp>
        <p:pic>
          <p:nvPicPr>
            <p:cNvPr id="47" name="Picture 2" descr="Image result for dump truck clip ar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9899" y="3767327"/>
              <a:ext cx="642760" cy="384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Image result for dump truck clip ar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2659" y="3762749"/>
              <a:ext cx="642760" cy="384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2" name="Picture 2" descr="Image result for dump truck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663" y="2955043"/>
            <a:ext cx="642760" cy="38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8294" r="6937"/>
          <a:stretch/>
        </p:blipFill>
        <p:spPr>
          <a:xfrm>
            <a:off x="153101" y="1251707"/>
            <a:ext cx="619322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0" y="146869"/>
            <a:ext cx="10525421" cy="1179411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/>
            </a:r>
            <a:br>
              <a:rPr lang="en-US" sz="2800" dirty="0"/>
            </a:b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Time of Construction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10" t="9220" r="83333" b="5165"/>
          <a:stretch/>
        </p:blipFill>
        <p:spPr>
          <a:xfrm>
            <a:off x="182880" y="182880"/>
            <a:ext cx="1073150" cy="11002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704320" y="182880"/>
            <a:ext cx="51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489" y="6094628"/>
            <a:ext cx="1876933" cy="729917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941921"/>
              </p:ext>
            </p:extLst>
          </p:nvPr>
        </p:nvGraphicFramePr>
        <p:xfrm>
          <a:off x="900752" y="1781650"/>
          <a:ext cx="10549720" cy="23353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7430">
                  <a:extLst>
                    <a:ext uri="{9D8B030D-6E8A-4147-A177-3AD203B41FA5}">
                      <a16:colId xmlns:a16="http://schemas.microsoft.com/office/drawing/2014/main" val="228014661"/>
                    </a:ext>
                  </a:extLst>
                </a:gridCol>
                <a:gridCol w="2637430">
                  <a:extLst>
                    <a:ext uri="{9D8B030D-6E8A-4147-A177-3AD203B41FA5}">
                      <a16:colId xmlns:a16="http://schemas.microsoft.com/office/drawing/2014/main" val="639391251"/>
                    </a:ext>
                  </a:extLst>
                </a:gridCol>
                <a:gridCol w="2637430">
                  <a:extLst>
                    <a:ext uri="{9D8B030D-6E8A-4147-A177-3AD203B41FA5}">
                      <a16:colId xmlns:a16="http://schemas.microsoft.com/office/drawing/2014/main" val="3503255887"/>
                    </a:ext>
                  </a:extLst>
                </a:gridCol>
                <a:gridCol w="2637430">
                  <a:extLst>
                    <a:ext uri="{9D8B030D-6E8A-4147-A177-3AD203B41FA5}">
                      <a16:colId xmlns:a16="http://schemas.microsoft.com/office/drawing/2014/main" val="478277897"/>
                    </a:ext>
                  </a:extLst>
                </a:gridCol>
              </a:tblGrid>
              <a:tr h="756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3000" b="1" dirty="0" smtClean="0"/>
                        <a:t>Culvert</a:t>
                      </a:r>
                      <a:endParaRPr lang="en-US" sz="30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000" b="1" dirty="0" smtClean="0"/>
                        <a:t>Bridge</a:t>
                      </a:r>
                      <a:endParaRPr lang="en-US" sz="30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27195"/>
                  </a:ext>
                </a:extLst>
              </a:tr>
              <a:tr h="58748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Full Closure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Staged Construction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Full Closure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Staged Construction</a:t>
                      </a:r>
                      <a:endParaRPr 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8909334"/>
                  </a:ext>
                </a:extLst>
              </a:tr>
              <a:tr h="756207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60 to 80 days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100 to 140 days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100 to 160 days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200 to 300 days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64268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555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0" y="146869"/>
            <a:ext cx="10525421" cy="1179411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/>
            </a:r>
            <a:br>
              <a:rPr lang="en-US" sz="2800" dirty="0"/>
            </a:b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Potential Construction Staging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10" t="9220" r="83333" b="5165"/>
          <a:stretch/>
        </p:blipFill>
        <p:spPr>
          <a:xfrm>
            <a:off x="182880" y="182880"/>
            <a:ext cx="1073150" cy="11002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704320" y="182880"/>
            <a:ext cx="51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3" b="14719"/>
          <a:stretch/>
        </p:blipFill>
        <p:spPr>
          <a:xfrm>
            <a:off x="164592" y="1344131"/>
            <a:ext cx="11892697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0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0" y="146869"/>
            <a:ext cx="10525421" cy="1179411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/>
            </a:r>
            <a:br>
              <a:rPr lang="en-US" sz="2800" dirty="0"/>
            </a:b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Potential Construction Staging 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10" t="9220" r="83333" b="5165"/>
          <a:stretch/>
        </p:blipFill>
        <p:spPr>
          <a:xfrm>
            <a:off x="182880" y="182880"/>
            <a:ext cx="1073150" cy="11002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704320" y="182880"/>
            <a:ext cx="51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6" b="14686"/>
          <a:stretch/>
        </p:blipFill>
        <p:spPr>
          <a:xfrm>
            <a:off x="174160" y="1326506"/>
            <a:ext cx="11895222" cy="541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2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0" y="146869"/>
            <a:ext cx="10525421" cy="1179411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/>
            </a:r>
            <a:br>
              <a:rPr lang="en-US" sz="2800" dirty="0"/>
            </a:b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Potential Construction Staging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10" t="9220" r="83333" b="5165"/>
          <a:stretch/>
        </p:blipFill>
        <p:spPr>
          <a:xfrm>
            <a:off x="182880" y="182880"/>
            <a:ext cx="1073150" cy="11002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704320" y="182880"/>
            <a:ext cx="51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8661" y="5934075"/>
            <a:ext cx="516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Construction Staging During Bridge Construction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71314" y="5218580"/>
            <a:ext cx="1955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Existing Conditions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r="9419"/>
          <a:stretch/>
        </p:blipFill>
        <p:spPr>
          <a:xfrm>
            <a:off x="175519" y="1334593"/>
            <a:ext cx="5923529" cy="43804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r="8016"/>
          <a:stretch/>
        </p:blipFill>
        <p:spPr>
          <a:xfrm>
            <a:off x="6310583" y="2772141"/>
            <a:ext cx="5780833" cy="2363012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9001125" y="2243336"/>
            <a:ext cx="89535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9200081" y="1889393"/>
            <a:ext cx="5164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177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0" y="146869"/>
            <a:ext cx="10525421" cy="1179411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/>
            </a:r>
            <a:br>
              <a:rPr lang="en-US" sz="2800" dirty="0"/>
            </a:b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Meeting Agenda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10" t="9220" r="83333" b="5165"/>
          <a:stretch/>
        </p:blipFill>
        <p:spPr>
          <a:xfrm>
            <a:off x="182880" y="182880"/>
            <a:ext cx="1073150" cy="11002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489" y="6094628"/>
            <a:ext cx="1876933" cy="72991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630179" y="1899149"/>
            <a:ext cx="3992835" cy="4529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Introductions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Overview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We Been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We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for Tonight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 from Council</a:t>
            </a:r>
          </a:p>
        </p:txBody>
      </p:sp>
      <p:pic>
        <p:nvPicPr>
          <p:cNvPr id="12" name="Picture 11" descr="IMG_0408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81" y="1380987"/>
            <a:ext cx="3342278" cy="2228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IMG_0303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335" y="1380987"/>
            <a:ext cx="3338308" cy="2225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IMG_0320"/>
          <p:cNvPicPr>
            <a:picLocks noGrp="1" noChangeAspect="1"/>
          </p:cNvPicPr>
          <p:nvPr isPhoto="1"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335" y="3865803"/>
            <a:ext cx="3338308" cy="2225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IMG_0386"/>
          <p:cNvPicPr>
            <a:picLocks noGrp="1" noChangeAspect="1"/>
          </p:cNvPicPr>
          <p:nvPr isPhoto="1"/>
        </p:nvPicPr>
        <p:blipFill>
          <a:blip r:embed="rId8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81" y="3865803"/>
            <a:ext cx="3338308" cy="2225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1704320" y="182880"/>
            <a:ext cx="51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15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0" y="406179"/>
            <a:ext cx="10525421" cy="1179411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/>
            </a:r>
            <a:br>
              <a:rPr lang="en-US" sz="2800" dirty="0"/>
            </a:b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Design Team Recommendations: </a:t>
            </a:r>
            <a:b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Two Options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10" t="9220" r="83333" b="5165"/>
          <a:stretch/>
        </p:blipFill>
        <p:spPr>
          <a:xfrm>
            <a:off x="182880" y="182880"/>
            <a:ext cx="1073150" cy="1100205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6070380" y="2110097"/>
            <a:ext cx="4412776" cy="2747527"/>
          </a:xfrm>
          <a:prstGeom prst="rect">
            <a:avLst/>
          </a:prstGeom>
          <a:ln w="57150">
            <a:solidFill>
              <a:srgbClr val="0070C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</a:pP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Culvert: Full Closure</a:t>
            </a:r>
          </a:p>
          <a:p>
            <a:pPr>
              <a:lnSpc>
                <a:spcPct val="114000"/>
              </a:lnSpc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Impact</a:t>
            </a:r>
          </a:p>
          <a:p>
            <a:pPr>
              <a:lnSpc>
                <a:spcPct val="114000"/>
              </a:lnSpc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Shorter Duration</a:t>
            </a:r>
          </a:p>
          <a:p>
            <a:pPr>
              <a:lnSpc>
                <a:spcPct val="114000"/>
              </a:lnSpc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Lowest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</a:t>
            </a:r>
            <a:endParaRPr lang="en-US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4000"/>
              </a:lnSpc>
              <a:buNone/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04320" y="182880"/>
            <a:ext cx="51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489" y="6094628"/>
            <a:ext cx="1876933" cy="729917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237395" y="2104678"/>
            <a:ext cx="4412776" cy="2747527"/>
          </a:xfrm>
          <a:prstGeom prst="rect">
            <a:avLst/>
          </a:prstGeom>
          <a:ln w="57150">
            <a:solidFill>
              <a:srgbClr val="0070C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</a:pP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Bridge: Staged Construction</a:t>
            </a:r>
          </a:p>
          <a:p>
            <a:pPr>
              <a:lnSpc>
                <a:spcPct val="114000"/>
              </a:lnSpc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Impact</a:t>
            </a:r>
          </a:p>
          <a:p>
            <a:pPr>
              <a:lnSpc>
                <a:spcPct val="114000"/>
              </a:lnSpc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Longer Duration</a:t>
            </a:r>
          </a:p>
          <a:p>
            <a:pPr>
              <a:lnSpc>
                <a:spcPct val="114000"/>
              </a:lnSpc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Highest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</a:t>
            </a:r>
            <a:endParaRPr lang="en-US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Easiest to Permit</a:t>
            </a:r>
          </a:p>
          <a:p>
            <a:pPr marL="0" indent="0">
              <a:lnSpc>
                <a:spcPct val="114000"/>
              </a:lnSpc>
              <a:buNone/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95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10" t="9220" r="83333" b="5165"/>
          <a:stretch/>
        </p:blipFill>
        <p:spPr>
          <a:xfrm>
            <a:off x="182880" y="182880"/>
            <a:ext cx="1073150" cy="11002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704320" y="182880"/>
            <a:ext cx="51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9528" r="9399"/>
          <a:stretch/>
        </p:blipFill>
        <p:spPr>
          <a:xfrm>
            <a:off x="6163055" y="1551018"/>
            <a:ext cx="6028111" cy="53069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63299" y="1181686"/>
            <a:ext cx="2137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Proposed Slope = ~6%</a:t>
            </a:r>
            <a:endParaRPr lang="en-US" dirty="0">
              <a:latin typeface="Arial Narrow" panose="020B0606020202030204" pitchFamily="34" charset="0"/>
              <a:sym typeface="Wingdings" panose="05000000000000000000" pitchFamily="2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8544" r="6488"/>
          <a:stretch/>
        </p:blipFill>
        <p:spPr>
          <a:xfrm>
            <a:off x="13194" y="1523882"/>
            <a:ext cx="6066932" cy="5334117"/>
          </a:xfrm>
          <a:prstGeom prst="rect">
            <a:avLst/>
          </a:prstGeom>
        </p:spPr>
      </p:pic>
      <p:sp>
        <p:nvSpPr>
          <p:cNvPr id="9" name="Title 6"/>
          <p:cNvSpPr txBox="1">
            <a:spLocks/>
          </p:cNvSpPr>
          <p:nvPr/>
        </p:nvSpPr>
        <p:spPr>
          <a:xfrm>
            <a:off x="1524000" y="146869"/>
            <a:ext cx="10525421" cy="11794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smtClean="0"/>
              <a:t/>
            </a:r>
            <a:br>
              <a:rPr lang="en-US" sz="2800" smtClean="0"/>
            </a:br>
            <a:r>
              <a:rPr lang="en-US" sz="2800" b="1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COMPARISION: BRIDGE VS. CULVERT</a:t>
            </a:r>
            <a:r>
              <a:rPr lang="en-US" sz="280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800" smtClean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30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0" y="146869"/>
            <a:ext cx="10525421" cy="1179411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/>
            </a:r>
            <a:br>
              <a:rPr lang="en-US" sz="2800" dirty="0"/>
            </a:b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COMPARISION: BRIDGE VS. CULVERT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10" t="9220" r="83333" b="5165"/>
          <a:stretch/>
        </p:blipFill>
        <p:spPr>
          <a:xfrm>
            <a:off x="182880" y="182880"/>
            <a:ext cx="1073150" cy="11002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704320" y="182880"/>
            <a:ext cx="51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4910" y="1167348"/>
            <a:ext cx="454549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Construction Cost = 	$6.20M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Mitigation Cost = 		$0.40M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20 Year Life Cycle Cost = 	$0.08M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 smtClean="0">
                <a:latin typeface="Arial Narrow" panose="020B0606020202030204" pitchFamily="34" charset="0"/>
              </a:rPr>
              <a:t>Additional Pavement Wear = 	$0.70M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Total Cost = 		$7.38M</a:t>
            </a:r>
          </a:p>
          <a:p>
            <a:endParaRPr lang="en-US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Construction Length = 12 months </a:t>
            </a:r>
          </a:p>
          <a:p>
            <a:r>
              <a:rPr lang="en-US" dirty="0" smtClean="0">
                <a:latin typeface="Arial Narrow" panose="020B0606020202030204" pitchFamily="34" charset="0"/>
              </a:rPr>
              <a:t>         (road open, limited capacity)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Environmental Impacts = 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Tribal Support = Preferred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Fill = 10,000 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Truck </a:t>
            </a:r>
            <a:r>
              <a:rPr lang="en-US" dirty="0">
                <a:latin typeface="Arial Narrow" panose="020B0606020202030204" pitchFamily="34" charset="0"/>
              </a:rPr>
              <a:t>Loads = </a:t>
            </a:r>
            <a:r>
              <a:rPr lang="en-US" dirty="0" smtClean="0">
                <a:latin typeface="Arial Narrow" panose="020B0606020202030204" pitchFamily="34" charset="0"/>
              </a:rPr>
              <a:t>15,000 </a:t>
            </a:r>
            <a:r>
              <a:rPr lang="en-US" dirty="0">
                <a:latin typeface="Arial Narrow" panose="020B0606020202030204" pitchFamily="34" charset="0"/>
              </a:rPr>
              <a:t>TONS </a:t>
            </a:r>
            <a:r>
              <a:rPr lang="en-US" dirty="0">
                <a:latin typeface="Arial Narrow" panose="020B0606020202030204" pitchFamily="34" charset="0"/>
                <a:sym typeface="Wingdings" panose="05000000000000000000" pitchFamily="2" charset="2"/>
              </a:rPr>
              <a:t> </a:t>
            </a:r>
            <a:r>
              <a:rPr lang="en-US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&gt;1000 Trucks</a:t>
            </a:r>
            <a:endParaRPr lang="en-US" dirty="0" smtClean="0">
              <a:latin typeface="Arial Narrow" panose="020B0606020202030204" pitchFamily="34" charset="0"/>
            </a:endParaRPr>
          </a:p>
        </p:txBody>
      </p:sp>
      <p:pic>
        <p:nvPicPr>
          <p:cNvPr id="11" name="Picture 2" descr="Image result for dump truck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914" y="5988555"/>
            <a:ext cx="1033684" cy="61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024626" y="6166779"/>
            <a:ext cx="3204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                        = </a:t>
            </a:r>
            <a:r>
              <a:rPr lang="en-US" dirty="0">
                <a:latin typeface="Arial Narrow" panose="020B0606020202030204" pitchFamily="34" charset="0"/>
                <a:sym typeface="Wingdings" panose="05000000000000000000" pitchFamily="2" charset="2"/>
              </a:rPr>
              <a:t>500, 15 TON loads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11457" y="1167348"/>
            <a:ext cx="454549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Construction Cost = 	$3.67M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Mitigation Cost = 		$0.60M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20 Year Life Cycle Cost = 	$0.25M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 smtClean="0">
                <a:latin typeface="Arial Narrow" panose="020B0606020202030204" pitchFamily="34" charset="0"/>
              </a:rPr>
              <a:t>Additional Pavement Wear = 	$2.00M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Total Cost = 		$6.52M</a:t>
            </a:r>
          </a:p>
          <a:p>
            <a:endParaRPr lang="en-US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Construction Length = 3 months</a:t>
            </a:r>
          </a:p>
          <a:p>
            <a:r>
              <a:rPr lang="en-US" dirty="0" smtClean="0">
                <a:latin typeface="Arial Narrow" panose="020B0606020202030204" pitchFamily="34" charset="0"/>
              </a:rPr>
              <a:t>                 (road closed)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Environmental Impacts = Medium</a:t>
            </a:r>
          </a:p>
          <a:p>
            <a:endParaRPr lang="en-US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Fill </a:t>
            </a:r>
            <a:r>
              <a:rPr lang="en-US" dirty="0">
                <a:latin typeface="Arial Narrow" panose="020B0606020202030204" pitchFamily="34" charset="0"/>
              </a:rPr>
              <a:t>= </a:t>
            </a:r>
            <a:r>
              <a:rPr lang="en-US" dirty="0" smtClean="0">
                <a:latin typeface="Arial Narrow" panose="020B0606020202030204" pitchFamily="34" charset="0"/>
              </a:rPr>
              <a:t>46,300 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Truck </a:t>
            </a:r>
            <a:r>
              <a:rPr lang="en-US" dirty="0">
                <a:latin typeface="Arial Narrow" panose="020B0606020202030204" pitchFamily="34" charset="0"/>
              </a:rPr>
              <a:t>Loads = </a:t>
            </a:r>
            <a:r>
              <a:rPr lang="en-US" dirty="0" smtClean="0">
                <a:latin typeface="Arial Narrow" panose="020B0606020202030204" pitchFamily="34" charset="0"/>
              </a:rPr>
              <a:t>90,800 </a:t>
            </a:r>
            <a:r>
              <a:rPr lang="en-US" dirty="0">
                <a:latin typeface="Arial Narrow" panose="020B0606020202030204" pitchFamily="34" charset="0"/>
              </a:rPr>
              <a:t>TONS </a:t>
            </a:r>
            <a:r>
              <a:rPr lang="en-US" dirty="0">
                <a:latin typeface="Arial Narrow" panose="020B0606020202030204" pitchFamily="34" charset="0"/>
                <a:sym typeface="Wingdings" panose="05000000000000000000" pitchFamily="2" charset="2"/>
              </a:rPr>
              <a:t> </a:t>
            </a:r>
            <a:r>
              <a:rPr lang="en-US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&gt;6000 Trucks</a:t>
            </a:r>
            <a:endParaRPr lang="en-US" dirty="0" smtClean="0">
              <a:latin typeface="Arial Narrow" panose="020B0606020202030204" pitchFamily="34" charset="0"/>
            </a:endParaRPr>
          </a:p>
        </p:txBody>
      </p:sp>
      <p:pic>
        <p:nvPicPr>
          <p:cNvPr id="16" name="Picture 2" descr="Image result for dump truck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037" y="4667721"/>
            <a:ext cx="822012" cy="49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dump truck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897" y="5113464"/>
            <a:ext cx="822012" cy="49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dump truck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615" y="4667721"/>
            <a:ext cx="822012" cy="49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dump truck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475" y="5113464"/>
            <a:ext cx="822012" cy="49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dump truck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333" y="4658973"/>
            <a:ext cx="822012" cy="49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 result for dump truck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193" y="5104716"/>
            <a:ext cx="822012" cy="49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mage result for dump truck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051" y="4658973"/>
            <a:ext cx="822012" cy="49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Image result for dump truck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911" y="5104716"/>
            <a:ext cx="822012" cy="49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Image result for dump truck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629" y="4658973"/>
            <a:ext cx="822012" cy="49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mage result for dump truck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489" y="5104716"/>
            <a:ext cx="822012" cy="49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Image result for dump truck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347" y="4650225"/>
            <a:ext cx="822012" cy="49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result for dump truck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207" y="5095968"/>
            <a:ext cx="822012" cy="49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Image result for dump truck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38" y="4667721"/>
            <a:ext cx="822012" cy="49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Image result for dump truck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616" y="4667721"/>
            <a:ext cx="822012" cy="49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3935095" y="5818348"/>
            <a:ext cx="3294126" cy="97536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8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0" y="146869"/>
            <a:ext cx="10525421" cy="1179411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/>
            </a:r>
            <a:br>
              <a:rPr lang="en-US" sz="2800" dirty="0"/>
            </a:b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Next Steps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10" t="9220" r="83333" b="5165"/>
          <a:stretch/>
        </p:blipFill>
        <p:spPr>
          <a:xfrm>
            <a:off x="182880" y="182880"/>
            <a:ext cx="1073150" cy="11002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489" y="6094628"/>
            <a:ext cx="1876933" cy="72991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668905" y="1822026"/>
            <a:ext cx="10931692" cy="4286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Council Decision on North Issaquah Creek Crossing	February 7 CC Mtg.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Meeting #3				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March/April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Design Completion				April 2017</a:t>
            </a:r>
          </a:p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(Detour Planning)		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June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 Design Completion				September 2017	</a:t>
            </a:r>
          </a:p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					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Feb/March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Begins			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June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  <a:p>
            <a:pPr marL="0" indent="0">
              <a:lnSpc>
                <a:spcPct val="114000"/>
              </a:lnSpc>
              <a:buNone/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04320" y="182880"/>
            <a:ext cx="51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84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0" y="146869"/>
            <a:ext cx="10525421" cy="1179411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/>
            </a:r>
            <a:br>
              <a:rPr lang="en-US" sz="2800" dirty="0"/>
            </a:b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Questions?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10" t="9220" r="83333" b="5165"/>
          <a:stretch/>
        </p:blipFill>
        <p:spPr>
          <a:xfrm>
            <a:off x="182880" y="182880"/>
            <a:ext cx="1073150" cy="11002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704320" y="182880"/>
            <a:ext cx="51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IMG_0320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0" b="15724"/>
          <a:stretch/>
        </p:blipFill>
        <p:spPr>
          <a:xfrm>
            <a:off x="719455" y="1362291"/>
            <a:ext cx="11065791" cy="461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489" y="6094628"/>
            <a:ext cx="1876933" cy="7299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" y="6331574"/>
            <a:ext cx="2402967" cy="42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3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37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118872"/>
            <a:ext cx="11274552" cy="768096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 Narrow" panose="020B0606020202030204" pitchFamily="34" charset="0"/>
              </a:rPr>
              <a:t>Decision Matrix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410" t="9220" r="83333" b="5165"/>
          <a:stretch/>
        </p:blipFill>
        <p:spPr>
          <a:xfrm>
            <a:off x="246885" y="0"/>
            <a:ext cx="905259" cy="9280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60" y="1902933"/>
            <a:ext cx="11880692" cy="414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7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0" y="146869"/>
            <a:ext cx="10525421" cy="1179411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/>
            </a:r>
            <a:br>
              <a:rPr lang="en-US" sz="2800" dirty="0"/>
            </a:b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Project Overview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10" t="9220" r="83333" b="5165"/>
          <a:stretch/>
        </p:blipFill>
        <p:spPr>
          <a:xfrm>
            <a:off x="182880" y="182880"/>
            <a:ext cx="1073150" cy="11002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489" y="6094628"/>
            <a:ext cx="1876933" cy="7299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9040"/>
          <a:stretch/>
        </p:blipFill>
        <p:spPr>
          <a:xfrm>
            <a:off x="86268" y="1483009"/>
            <a:ext cx="4634990" cy="4608333"/>
          </a:xfrm>
          <a:prstGeom prst="rect">
            <a:avLst/>
          </a:prstGeom>
        </p:spPr>
      </p:pic>
      <p:pic>
        <p:nvPicPr>
          <p:cNvPr id="16" name="Picture 15" descr="IMG_0345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80" y="1380986"/>
            <a:ext cx="3338311" cy="2225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lum/>
          </a:blip>
          <a:stretch>
            <a:fillRect/>
          </a:stretch>
        </p:blipFill>
        <p:spPr>
          <a:xfrm>
            <a:off x="8503335" y="1377700"/>
            <a:ext cx="2972692" cy="2228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IMG_0417"/>
          <p:cNvPicPr>
            <a:picLocks noGrp="1" noChangeAspect="1"/>
          </p:cNvPicPr>
          <p:nvPr isPhoto="1"/>
        </p:nvPicPr>
        <p:blipFill>
          <a:blip r:embed="rId8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79" y="3865802"/>
            <a:ext cx="3338311" cy="2225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5" t="14496" r="5674" b="11505"/>
          <a:stretch/>
        </p:blipFill>
        <p:spPr>
          <a:xfrm>
            <a:off x="8503334" y="3862516"/>
            <a:ext cx="3016609" cy="2228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11704320" y="182880"/>
            <a:ext cx="51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31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0" y="146869"/>
            <a:ext cx="10525421" cy="1179411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/>
            </a:r>
            <a:br>
              <a:rPr lang="en-US" sz="2800" dirty="0"/>
            </a:b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Project Timeline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10" t="9220" r="83333" b="5165"/>
          <a:stretch/>
        </p:blipFill>
        <p:spPr>
          <a:xfrm>
            <a:off x="182880" y="182880"/>
            <a:ext cx="1073150" cy="11002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489" y="6094628"/>
            <a:ext cx="1876933" cy="72991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704320" y="182880"/>
            <a:ext cx="51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25296" r="5341"/>
          <a:stretch/>
        </p:blipFill>
        <p:spPr>
          <a:xfrm>
            <a:off x="137611" y="2218094"/>
            <a:ext cx="11910570" cy="243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9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0" y="146869"/>
            <a:ext cx="10525421" cy="1179411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/>
            </a:r>
            <a:br>
              <a:rPr lang="en-US" sz="2800" dirty="0"/>
            </a:b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Where Have We Been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10" t="9220" r="83333" b="5165"/>
          <a:stretch/>
        </p:blipFill>
        <p:spPr>
          <a:xfrm>
            <a:off x="182880" y="182880"/>
            <a:ext cx="1073150" cy="11002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489" y="6094628"/>
            <a:ext cx="1876933" cy="72991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668905" y="1822026"/>
            <a:ext cx="7273245" cy="4286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Council Meetings</a:t>
            </a:r>
          </a:p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 Committee Meetings</a:t>
            </a:r>
          </a:p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Public Open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 Presentations</a:t>
            </a:r>
          </a:p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Meetings with Pacific Cascade Middle School</a:t>
            </a:r>
          </a:p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Meetings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Eastridge Church &amp;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Engineer 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with Shepherd of the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Hills</a:t>
            </a:r>
          </a:p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HOA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Representatives</a:t>
            </a:r>
          </a:p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 Individual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Meetings with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Stakeholders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4000"/>
              </a:lnSpc>
              <a:buNone/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04320" y="182880"/>
            <a:ext cx="51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369" y="1283085"/>
            <a:ext cx="3600450" cy="480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9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0" y="146869"/>
            <a:ext cx="10525421" cy="1179411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/>
            </a:r>
            <a:br>
              <a:rPr lang="en-US" sz="2800" dirty="0"/>
            </a:b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Design Elements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10" t="9220" r="83333" b="5165"/>
          <a:stretch/>
        </p:blipFill>
        <p:spPr>
          <a:xfrm>
            <a:off x="182880" y="182880"/>
            <a:ext cx="1073150" cy="1100205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791733" y="1808378"/>
            <a:ext cx="5004264" cy="4286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4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Buffered Bike Lanes</a:t>
            </a:r>
          </a:p>
          <a:p>
            <a:pPr marL="457200" indent="-457200">
              <a:lnSpc>
                <a:spcPct val="114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Amenity Zone</a:t>
            </a:r>
          </a:p>
          <a:p>
            <a:pPr marL="457200" indent="-457200">
              <a:lnSpc>
                <a:spcPct val="114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Landscaping</a:t>
            </a:r>
          </a:p>
          <a:p>
            <a:pPr marL="457200" indent="-457200">
              <a:lnSpc>
                <a:spcPct val="114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Lighting</a:t>
            </a:r>
          </a:p>
          <a:p>
            <a:pPr marL="457200" indent="-457200">
              <a:lnSpc>
                <a:spcPct val="114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Sidewalks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04320" y="182880"/>
            <a:ext cx="51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r="5130" b="1784"/>
          <a:stretch/>
        </p:blipFill>
        <p:spPr>
          <a:xfrm>
            <a:off x="5837090" y="732982"/>
            <a:ext cx="5707210" cy="602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3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3559609"/>
              </p:ext>
            </p:extLst>
          </p:nvPr>
        </p:nvGraphicFramePr>
        <p:xfrm>
          <a:off x="504886" y="2188029"/>
          <a:ext cx="11199434" cy="419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3" imgW="65836800" imgH="24688800" progId="Acrobat.Document.11">
                  <p:embed/>
                </p:oleObj>
              </mc:Choice>
              <mc:Fallback>
                <p:oleObj name="Acrobat Document" r:id="rId3" imgW="65836800" imgH="246888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4886" y="2188029"/>
                        <a:ext cx="11199434" cy="4199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6"/>
          <p:cNvSpPr txBox="1">
            <a:spLocks/>
          </p:cNvSpPr>
          <p:nvPr/>
        </p:nvSpPr>
        <p:spPr>
          <a:xfrm>
            <a:off x="1524000" y="146869"/>
            <a:ext cx="10525421" cy="1179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Full Design Layout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410" t="9220" r="83333" b="5165"/>
          <a:stretch/>
        </p:blipFill>
        <p:spPr>
          <a:xfrm>
            <a:off x="182880" y="182880"/>
            <a:ext cx="1073150" cy="11002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704320" y="182880"/>
            <a:ext cx="51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78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0" y="146869"/>
            <a:ext cx="10525421" cy="1179411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/>
            </a:r>
            <a:br>
              <a:rPr lang="en-US" sz="2800" dirty="0"/>
            </a:b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Community Concerns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10" t="9220" r="83333" b="5165"/>
          <a:stretch/>
        </p:blipFill>
        <p:spPr>
          <a:xfrm>
            <a:off x="182880" y="182880"/>
            <a:ext cx="1073150" cy="1100205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2068830" y="1934108"/>
            <a:ext cx="8778239" cy="4286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Roundabout at 242</a:t>
            </a:r>
            <a:r>
              <a:rPr lang="en-US" sz="2400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Avenue SE (Eastridge Church)</a:t>
            </a:r>
          </a:p>
          <a:p>
            <a:pPr>
              <a:lnSpc>
                <a:spcPct val="114000"/>
              </a:lnSpc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Pedestrian Safety</a:t>
            </a:r>
          </a:p>
          <a:p>
            <a:pPr lvl="1">
              <a:lnSpc>
                <a:spcPct val="114000"/>
              </a:lnSpc>
            </a:pP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Pedestrian crossings at 247</a:t>
            </a:r>
            <a:r>
              <a:rPr lang="en-US" sz="1800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Place SE (Pacific Cascade Middle School)</a:t>
            </a:r>
          </a:p>
          <a:p>
            <a:pPr>
              <a:lnSpc>
                <a:spcPct val="114000"/>
              </a:lnSpc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Protecting Green Space and Trails</a:t>
            </a:r>
          </a:p>
          <a:p>
            <a:pPr>
              <a:lnSpc>
                <a:spcPct val="114000"/>
              </a:lnSpc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Noise Level	</a:t>
            </a:r>
          </a:p>
          <a:p>
            <a:pPr lvl="1">
              <a:lnSpc>
                <a:spcPct val="114000"/>
              </a:lnSpc>
            </a:pP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Mainly phase II of the project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704320" y="182880"/>
            <a:ext cx="51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489" y="6094628"/>
            <a:ext cx="1876933" cy="72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9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0" y="146869"/>
            <a:ext cx="10525421" cy="1179411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/>
            </a:r>
            <a:br>
              <a:rPr lang="en-US" sz="2800" dirty="0"/>
            </a:b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Resolution of Roundabout at 242</a:t>
            </a:r>
            <a:r>
              <a:rPr lang="en-US" sz="2800" b="1" baseline="300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nd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Avenue SE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10" t="9220" r="83333" b="5165"/>
          <a:stretch/>
        </p:blipFill>
        <p:spPr>
          <a:xfrm>
            <a:off x="182880" y="182880"/>
            <a:ext cx="1073150" cy="1100205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822455" y="1538834"/>
            <a:ext cx="6788255" cy="50039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Eastridge Church and City Agree to Plan 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Roundabout Together -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30, 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Reduces Center Median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Width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Reduces Overall Project Cost by $1.8M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Storm Water Runoff &amp; Treatment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Right-of-Way Impacts on Homeowners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Environmental Impact – Trees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Wall Needed due to Side Slopes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Eliminates Use of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Calterra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Hunter’s Place Subdivisions for U-Turns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Roundabouts Become U-Turn Option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704320" y="182880"/>
            <a:ext cx="51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489" y="6094628"/>
            <a:ext cx="1876933" cy="7299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7"/>
          <a:stretch/>
        </p:blipFill>
        <p:spPr bwMode="auto">
          <a:xfrm rot="20396762">
            <a:off x="8206487" y="1730606"/>
            <a:ext cx="2971800" cy="3903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8158862" y="1473431"/>
            <a:ext cx="3022600" cy="4161155"/>
            <a:chOff x="0" y="0"/>
            <a:chExt cx="3022600" cy="416115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22600" cy="390398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37"/>
            <a:stretch/>
          </p:blipFill>
          <p:spPr bwMode="auto">
            <a:xfrm rot="20396762">
              <a:off x="47625" y="257175"/>
              <a:ext cx="2971800" cy="390398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6513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2874</Words>
  <Application>Microsoft Office PowerPoint</Application>
  <PresentationFormat>Widescreen</PresentationFormat>
  <Paragraphs>630</Paragraphs>
  <Slides>26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Arial Black</vt:lpstr>
      <vt:lpstr>Arial Narrow</vt:lpstr>
      <vt:lpstr>Calibri</vt:lpstr>
      <vt:lpstr>Calibri Light</vt:lpstr>
      <vt:lpstr>Muli-Light</vt:lpstr>
      <vt:lpstr>Wingdings</vt:lpstr>
      <vt:lpstr>Office Theme</vt:lpstr>
      <vt:lpstr>1_Office Theme</vt:lpstr>
      <vt:lpstr>Acrobat Document</vt:lpstr>
      <vt:lpstr>City of Sammamish Issaquah-Fall City Road Improvements Project Phase I Design: 242nd Avenue SE to Klahanie Drive SE</vt:lpstr>
      <vt:lpstr> Meeting Agenda </vt:lpstr>
      <vt:lpstr> Project Overview </vt:lpstr>
      <vt:lpstr> Project Timeline </vt:lpstr>
      <vt:lpstr> Where Have We Been </vt:lpstr>
      <vt:lpstr> Design Elements </vt:lpstr>
      <vt:lpstr>PowerPoint Presentation</vt:lpstr>
      <vt:lpstr> Community Concerns </vt:lpstr>
      <vt:lpstr> Resolution of Roundabout at 242nd Avenue SE </vt:lpstr>
      <vt:lpstr> Resolution for Pedestrian Crossing </vt:lpstr>
      <vt:lpstr> HAWK Beacon for Pacific Cascade Middle School </vt:lpstr>
      <vt:lpstr> Issues Impacting Design Decisions </vt:lpstr>
      <vt:lpstr> Where Are We Now </vt:lpstr>
      <vt:lpstr> North Iss. Creek – Proposed Conditions (Culvert) </vt:lpstr>
      <vt:lpstr> North Iss. Creek – Proposed Conditions (Bridge) </vt:lpstr>
      <vt:lpstr> Time of Construction </vt:lpstr>
      <vt:lpstr> Potential Construction Staging </vt:lpstr>
      <vt:lpstr> Potential Construction Staging  </vt:lpstr>
      <vt:lpstr> Potential Construction Staging </vt:lpstr>
      <vt:lpstr> Design Team Recommendations:  Two Options </vt:lpstr>
      <vt:lpstr>PowerPoint Presentation</vt:lpstr>
      <vt:lpstr> COMPARISION: BRIDGE VS. CULVERT </vt:lpstr>
      <vt:lpstr> Next Steps </vt:lpstr>
      <vt:lpstr> Questions? </vt:lpstr>
      <vt:lpstr>PowerPoint Presentation</vt:lpstr>
      <vt:lpstr>Decision Matrix</vt:lpstr>
    </vt:vector>
  </TitlesOfParts>
  <Company>Lochner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Sammamish Issaquah-Fall City Road Improvements Project Phase I Design: 242nd Avenue SE to Klahanie Drive SE</dc:title>
  <dc:creator>Lewis, Steve</dc:creator>
  <cp:lastModifiedBy>Steve Leniszewski</cp:lastModifiedBy>
  <cp:revision>46</cp:revision>
  <dcterms:created xsi:type="dcterms:W3CDTF">2017-01-10T15:24:04Z</dcterms:created>
  <dcterms:modified xsi:type="dcterms:W3CDTF">2017-01-11T01:52:14Z</dcterms:modified>
</cp:coreProperties>
</file>