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5" r:id="rId4"/>
    <p:sldId id="260" r:id="rId5"/>
    <p:sldId id="266" r:id="rId6"/>
    <p:sldId id="26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67E3C127-EF00-419D-A20F-9C9390A87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72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B1F4872B-196B-4E01-ADC5-65F126A9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04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4872B-196B-4E01-ADC5-65F126A92E29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ACA36B-5550-45DD-9999-9F8AD860EEBB}" type="datetimeFigureOut">
              <a:rPr lang="en-US" smtClean="0"/>
              <a:t>4/15/2022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2021 Impact Fee Annual Report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Required by RCW 82.02.070</a:t>
            </a:r>
          </a:p>
        </p:txBody>
      </p:sp>
    </p:spTree>
    <p:extLst>
      <p:ext uri="{BB962C8B-B14F-4D97-AF65-F5344CB8AC3E}">
        <p14:creationId xmlns:p14="http://schemas.microsoft.com/office/powerpoint/2010/main" val="80022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2021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2021 Impact Fee Eligible Project Expenditures</a:t>
            </a:r>
          </a:p>
          <a:p>
            <a:r>
              <a:rPr lang="en-US" sz="2000" dirty="0" err="1"/>
              <a:t>Iss</a:t>
            </a:r>
            <a:r>
              <a:rPr lang="en-US" sz="2000" dirty="0"/>
              <a:t>/Pine Lake Rd: Klahanie Blvd-SE 32nd</a:t>
            </a:r>
            <a:r>
              <a:rPr lang="en-US" dirty="0"/>
              <a:t>	</a:t>
            </a:r>
            <a:r>
              <a:rPr lang="en-US" sz="2000" u="sng" dirty="0"/>
              <a:t>$</a:t>
            </a:r>
            <a:r>
              <a:rPr lang="en-US" u="sng" dirty="0"/>
              <a:t>   </a:t>
            </a:r>
            <a:r>
              <a:rPr lang="en-US" sz="2000" u="sng" dirty="0"/>
              <a:t>    16,964</a:t>
            </a:r>
          </a:p>
          <a:p>
            <a:pPr marL="114300" indent="0">
              <a:buNone/>
            </a:pPr>
            <a:r>
              <a:rPr lang="en-US" sz="2000" dirty="0"/>
              <a:t>Total Eligible 2021 Expenditures		$       16,964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Prior Year-end Balance	</a:t>
            </a:r>
            <a:r>
              <a:rPr lang="en-US" dirty="0"/>
              <a:t>		</a:t>
            </a:r>
            <a:r>
              <a:rPr lang="en-US" sz="2000" dirty="0"/>
              <a:t>$   6,442,549</a:t>
            </a:r>
          </a:p>
          <a:p>
            <a:pPr marL="114300" indent="0">
              <a:buNone/>
            </a:pPr>
            <a:r>
              <a:rPr lang="en-US" sz="2000" dirty="0"/>
              <a:t>Impact Fees applied to 2021 projects	</a:t>
            </a:r>
            <a:r>
              <a:rPr lang="en-US" sz="2000" u="sng" dirty="0"/>
              <a:t>         (16,964)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sz="2200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6,425,585    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2021 Impact Fees			 $     424,376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2021 Interest			            8,029</a:t>
            </a:r>
          </a:p>
          <a:p>
            <a:pPr lvl="1"/>
            <a:r>
              <a:rPr lang="en-US" i="1" dirty="0">
                <a:solidFill>
                  <a:srgbClr val="00B050"/>
                </a:solidFill>
              </a:rPr>
              <a:t>Reinstate prior years impact fees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u="sng" dirty="0">
                <a:solidFill>
                  <a:schemeClr val="tx1"/>
                </a:solidFill>
              </a:rPr>
              <a:t>        </a:t>
            </a:r>
            <a:r>
              <a:rPr lang="en-US" i="1" u="sng" dirty="0">
                <a:solidFill>
                  <a:srgbClr val="00B050"/>
                </a:solidFill>
              </a:rPr>
              <a:t>980,278</a:t>
            </a:r>
            <a:r>
              <a:rPr lang="en-US" u="sng" dirty="0">
                <a:solidFill>
                  <a:schemeClr val="tx1"/>
                </a:solidFill>
              </a:rPr>
              <a:t>  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12/31/2021 Impact Fee Balance		 </a:t>
            </a:r>
            <a:r>
              <a:rPr lang="en-US" sz="2000" u="sng" dirty="0">
                <a:solidFill>
                  <a:srgbClr val="0070C0"/>
                </a:solidFill>
              </a:rPr>
              <a:t>$  7,838,269</a:t>
            </a:r>
          </a:p>
          <a:p>
            <a:pPr marL="114300" indent="0">
              <a:buNone/>
            </a:pPr>
            <a:r>
              <a:rPr lang="en-US" sz="1400" i="1" dirty="0">
                <a:solidFill>
                  <a:srgbClr val="00B050"/>
                </a:solidFill>
              </a:rPr>
              <a:t>Utility reimbursements received in 2021 replaced impact fees allocated to SE 4</a:t>
            </a:r>
            <a:r>
              <a:rPr lang="en-US" sz="1400" i="1" baseline="30000" dirty="0">
                <a:solidFill>
                  <a:srgbClr val="00B050"/>
                </a:solidFill>
              </a:rPr>
              <a:t>th</a:t>
            </a:r>
            <a:r>
              <a:rPr lang="en-US" sz="1400" i="1" dirty="0">
                <a:solidFill>
                  <a:srgbClr val="00B050"/>
                </a:solidFill>
              </a:rPr>
              <a:t> in prior years</a:t>
            </a:r>
          </a:p>
        </p:txBody>
      </p:sp>
    </p:spTree>
    <p:extLst>
      <p:ext uri="{BB962C8B-B14F-4D97-AF65-F5344CB8AC3E}">
        <p14:creationId xmlns:p14="http://schemas.microsoft.com/office/powerpoint/2010/main" val="4555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2021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	$     309,319	         2013		   2023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    1,317,910                   2014		   2024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    1,234,236	         2017		   2027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	    2,361,926	         2018		   2028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   847,662	         2019		   2029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1,342,555	         2020		   2030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u="sng" dirty="0">
                <a:solidFill>
                  <a:schemeClr val="tx1"/>
                </a:solidFill>
              </a:rPr>
              <a:t>        424,661</a:t>
            </a:r>
            <a:r>
              <a:rPr lang="en-US" sz="2000" dirty="0">
                <a:solidFill>
                  <a:schemeClr val="tx1"/>
                </a:solidFill>
              </a:rPr>
              <a:t>	         2021		   2031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Total	$ 7,838,269</a:t>
            </a:r>
          </a:p>
          <a:p>
            <a:pPr marL="114300" indent="0"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1600" i="1" dirty="0">
                <a:solidFill>
                  <a:srgbClr val="0070C0"/>
                </a:solidFill>
              </a:rPr>
              <a:t>2013 and 2014 impact fees may not be spent on SE 4</a:t>
            </a:r>
            <a:r>
              <a:rPr lang="en-US" sz="1600" i="1" baseline="30000" dirty="0">
                <a:solidFill>
                  <a:srgbClr val="0070C0"/>
                </a:solidFill>
              </a:rPr>
              <a:t>th</a:t>
            </a:r>
            <a:r>
              <a:rPr lang="en-US" sz="1600" i="1" dirty="0">
                <a:solidFill>
                  <a:srgbClr val="0070C0"/>
                </a:solidFill>
              </a:rPr>
              <a:t> Street.  These impact fees were collected prior to SE 4</a:t>
            </a:r>
            <a:r>
              <a:rPr lang="en-US" sz="1600" i="1" baseline="30000" dirty="0">
                <a:solidFill>
                  <a:srgbClr val="0070C0"/>
                </a:solidFill>
              </a:rPr>
              <a:t>th</a:t>
            </a:r>
            <a:r>
              <a:rPr lang="en-US" sz="1600" i="1" dirty="0">
                <a:solidFill>
                  <a:srgbClr val="0070C0"/>
                </a:solidFill>
              </a:rPr>
              <a:t> first appearance on the Transportation Improvement Plan.</a:t>
            </a:r>
          </a:p>
        </p:txBody>
      </p:sp>
    </p:spTree>
    <p:extLst>
      <p:ext uri="{BB962C8B-B14F-4D97-AF65-F5344CB8AC3E}">
        <p14:creationId xmlns:p14="http://schemas.microsoft.com/office/powerpoint/2010/main" val="214763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2021 Park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2021 Impact Fee Eligible Project Expenditures</a:t>
            </a:r>
          </a:p>
          <a:p>
            <a:r>
              <a:rPr lang="en-US" sz="2000" dirty="0"/>
              <a:t>Land acquisition (Parker property)	</a:t>
            </a:r>
            <a:r>
              <a:rPr lang="en-US" dirty="0"/>
              <a:t>	</a:t>
            </a:r>
            <a:r>
              <a:rPr lang="en-US" sz="2000" dirty="0"/>
              <a:t>$</a:t>
            </a:r>
            <a:r>
              <a:rPr lang="en-US" dirty="0"/>
              <a:t> </a:t>
            </a:r>
            <a:r>
              <a:rPr lang="en-US" sz="2000" dirty="0"/>
              <a:t>  1,132,899</a:t>
            </a:r>
          </a:p>
          <a:p>
            <a:r>
              <a:rPr lang="en-US" sz="2000" dirty="0"/>
              <a:t>Big Rock Park			          	           65,911</a:t>
            </a:r>
          </a:p>
          <a:p>
            <a:r>
              <a:rPr lang="en-US" sz="2000" dirty="0" err="1"/>
              <a:t>Reard</a:t>
            </a:r>
            <a:r>
              <a:rPr lang="en-US" sz="2000" dirty="0"/>
              <a:t>/Freed farmhouse			</a:t>
            </a:r>
            <a:r>
              <a:rPr lang="en-US" sz="2000" u="sng" dirty="0"/>
              <a:t>           33,547</a:t>
            </a:r>
          </a:p>
          <a:p>
            <a:pPr marL="114300" indent="0">
              <a:buNone/>
            </a:pPr>
            <a:r>
              <a:rPr lang="en-US" sz="2000" dirty="0"/>
              <a:t>Total Eligible 2021 Expenditures		$   1,232,357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Prior Year-end Balance	</a:t>
            </a:r>
            <a:r>
              <a:rPr lang="en-US" dirty="0"/>
              <a:t>		</a:t>
            </a:r>
            <a:r>
              <a:rPr lang="en-US" sz="2000" dirty="0"/>
              <a:t>$   1,447,536</a:t>
            </a:r>
          </a:p>
          <a:p>
            <a:pPr marL="114300" indent="0">
              <a:buNone/>
            </a:pPr>
            <a:r>
              <a:rPr lang="en-US" sz="2000" dirty="0"/>
              <a:t>Impact Fees applied to 2021 projects		</a:t>
            </a:r>
            <a:r>
              <a:rPr lang="en-US" sz="2000" u="sng" dirty="0"/>
              <a:t>    (1,232,357)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    215,179   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2021 Impact Fees			 $     303,255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2021 Interest			        	</a:t>
            </a:r>
            <a:r>
              <a:rPr lang="en-US" u="sng" dirty="0">
                <a:solidFill>
                  <a:schemeClr val="tx1"/>
                </a:solidFill>
              </a:rPr>
              <a:t>             1,707  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12/31/2021 Impact Fee Balance		 </a:t>
            </a:r>
            <a:r>
              <a:rPr lang="en-US" sz="2000" u="sng" dirty="0">
                <a:solidFill>
                  <a:srgbClr val="0070C0"/>
                </a:solidFill>
              </a:rPr>
              <a:t>$      520,141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    </a:t>
            </a:r>
          </a:p>
          <a:p>
            <a:pPr marL="114300" indent="0">
              <a:buNone/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5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2021 Parks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	$  216,693	         2020		   2030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</a:t>
            </a:r>
            <a:r>
              <a:rPr lang="en-US" sz="2000" u="sng" dirty="0">
                <a:solidFill>
                  <a:schemeClr val="tx1"/>
                </a:solidFill>
              </a:rPr>
              <a:t>    303,448</a:t>
            </a:r>
            <a:r>
              <a:rPr lang="en-US" sz="2000" dirty="0">
                <a:solidFill>
                  <a:schemeClr val="tx1"/>
                </a:solidFill>
              </a:rPr>
              <a:t>	         2021		   2031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Total     $ 520,141</a:t>
            </a:r>
          </a:p>
          <a:p>
            <a:pPr marL="114300" indent="0">
              <a:buNone/>
            </a:pP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0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143000" y="1905000"/>
            <a:ext cx="6477000" cy="25939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5400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 of Report</a:t>
            </a:r>
          </a:p>
        </p:txBody>
      </p:sp>
    </p:spTree>
    <p:extLst>
      <p:ext uri="{BB962C8B-B14F-4D97-AF65-F5344CB8AC3E}">
        <p14:creationId xmlns:p14="http://schemas.microsoft.com/office/powerpoint/2010/main" val="288472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1158</TotalTime>
  <Words>417</Words>
  <Application>Microsoft Office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 2021 Impact Fee Annual Report </vt:lpstr>
      <vt:lpstr>2021 Traffic Impact Fee Summary</vt:lpstr>
      <vt:lpstr>2021 Traffic Impact Fee Summary</vt:lpstr>
      <vt:lpstr>2021 Park Impact Fee Summary</vt:lpstr>
      <vt:lpstr>2021 Parks Impact Fee Summary</vt:lpstr>
      <vt:lpstr>End of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Gianini</dc:creator>
  <cp:lastModifiedBy>Chris Gianini</cp:lastModifiedBy>
  <cp:revision>94</cp:revision>
  <cp:lastPrinted>2020-03-16T20:55:15Z</cp:lastPrinted>
  <dcterms:created xsi:type="dcterms:W3CDTF">2011-04-20T21:15:27Z</dcterms:created>
  <dcterms:modified xsi:type="dcterms:W3CDTF">2022-04-15T21:36:30Z</dcterms:modified>
</cp:coreProperties>
</file>