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5" r:id="rId4"/>
    <p:sldId id="260" r:id="rId5"/>
    <p:sldId id="266" r:id="rId6"/>
    <p:sldId id="261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7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7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67E3C127-EF00-419D-A20F-9C9390A87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721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7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7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B1F4872B-196B-4E01-ADC5-65F126A9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9048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4872B-196B-4E01-ADC5-65F126A92E29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5ACA36B-5550-45DD-9999-9F8AD860EEBB}" type="datetimeFigureOut">
              <a:rPr lang="en-US" smtClean="0"/>
              <a:t>5/30/2023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32004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2022 Impact Fee Annual Report</a:t>
            </a:r>
            <a:br>
              <a:rPr lang="en-US" dirty="0"/>
            </a:br>
            <a:br>
              <a:rPr lang="en-US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Required by RCW 82.02.070</a:t>
            </a:r>
          </a:p>
        </p:txBody>
      </p:sp>
    </p:spTree>
    <p:extLst>
      <p:ext uri="{BB962C8B-B14F-4D97-AF65-F5344CB8AC3E}">
        <p14:creationId xmlns:p14="http://schemas.microsoft.com/office/powerpoint/2010/main" val="80022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2022 Traffic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602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2022 Impact Fee Eligible Project Expenditures</a:t>
            </a:r>
          </a:p>
          <a:p>
            <a:r>
              <a:rPr lang="en-US" sz="2000" dirty="0" err="1"/>
              <a:t>Iss</a:t>
            </a:r>
            <a:r>
              <a:rPr lang="en-US" sz="2000" dirty="0"/>
              <a:t>/Pine Lake Rd: Klahanie Blvd-SE 32nd</a:t>
            </a:r>
            <a:r>
              <a:rPr lang="en-US" dirty="0"/>
              <a:t>	</a:t>
            </a:r>
            <a:r>
              <a:rPr lang="en-US" sz="2000" u="sng" dirty="0"/>
              <a:t>$</a:t>
            </a:r>
            <a:r>
              <a:rPr lang="en-US" u="sng" dirty="0"/>
              <a:t>   </a:t>
            </a:r>
            <a:r>
              <a:rPr lang="en-US" sz="2000" u="sng" dirty="0"/>
              <a:t>  118,662</a:t>
            </a:r>
          </a:p>
          <a:p>
            <a:pPr marL="114300" indent="0">
              <a:buNone/>
            </a:pPr>
            <a:r>
              <a:rPr lang="en-US" sz="2000" dirty="0"/>
              <a:t>Total Eligible 2022 Expenditures		$     118,662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Impact Fee Balance</a:t>
            </a:r>
          </a:p>
          <a:p>
            <a:pPr marL="114300" indent="0">
              <a:buNone/>
            </a:pPr>
            <a:r>
              <a:rPr lang="en-US" sz="2000" dirty="0"/>
              <a:t>Prior Year-end Balance	</a:t>
            </a:r>
            <a:r>
              <a:rPr lang="en-US" dirty="0"/>
              <a:t>		</a:t>
            </a:r>
            <a:r>
              <a:rPr lang="en-US" sz="2000" dirty="0"/>
              <a:t>$   7,838,269</a:t>
            </a:r>
          </a:p>
          <a:p>
            <a:pPr marL="114300" indent="0">
              <a:buNone/>
            </a:pPr>
            <a:r>
              <a:rPr lang="en-US" sz="2000" dirty="0"/>
              <a:t>Impact Fees applied to 2022 projects	</a:t>
            </a:r>
            <a:r>
              <a:rPr lang="en-US" sz="2000" u="sng" dirty="0"/>
              <a:t>       (118,662)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Remaining Prior Year Impact Fees</a:t>
            </a:r>
            <a:r>
              <a:rPr lang="en-US" sz="2200" dirty="0">
                <a:solidFill>
                  <a:schemeClr val="tx1"/>
                </a:solidFill>
              </a:rPr>
              <a:t>		 </a:t>
            </a:r>
            <a:r>
              <a:rPr lang="en-US" sz="2000" dirty="0">
                <a:solidFill>
                  <a:schemeClr val="tx1"/>
                </a:solidFill>
              </a:rPr>
              <a:t>$  7,719,607      </a:t>
            </a:r>
          </a:p>
          <a:p>
            <a:r>
              <a:rPr lang="en-US" sz="2000" dirty="0">
                <a:solidFill>
                  <a:schemeClr val="tx1"/>
                </a:solidFill>
              </a:rPr>
              <a:t>Plus: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2022 Impact Fees			 $     700,271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2022 Interest			</a:t>
            </a:r>
            <a:r>
              <a:rPr lang="en-US" u="sng" dirty="0">
                <a:solidFill>
                  <a:schemeClr val="tx1"/>
                </a:solidFill>
              </a:rPr>
              <a:t>        141,002</a:t>
            </a:r>
            <a:r>
              <a:rPr lang="en-US" dirty="0">
                <a:solidFill>
                  <a:schemeClr val="tx1"/>
                </a:solidFill>
              </a:rPr>
              <a:t>	</a:t>
            </a:r>
            <a:endParaRPr lang="en-US" u="sng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12/31/2022 Impact Fee Balance		 </a:t>
            </a:r>
            <a:r>
              <a:rPr lang="en-US" sz="2000" u="sng" dirty="0">
                <a:solidFill>
                  <a:srgbClr val="0070C0"/>
                </a:solidFill>
              </a:rPr>
              <a:t>$  8,560,880</a:t>
            </a:r>
          </a:p>
          <a:p>
            <a:pPr marL="114300" indent="0">
              <a:buNone/>
            </a:pPr>
            <a:endParaRPr lang="en-US" sz="1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5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2022 Traffic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733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dirty="0">
                <a:solidFill>
                  <a:srgbClr val="0070C0"/>
                </a:solidFill>
              </a:rPr>
              <a:t>10-year Spending Requirement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Amount (incl. interest)</a:t>
            </a:r>
            <a:r>
              <a:rPr lang="en-US" sz="2000" dirty="0">
                <a:solidFill>
                  <a:srgbClr val="0070C0"/>
                </a:solidFill>
              </a:rPr>
              <a:t>	   </a:t>
            </a:r>
            <a:r>
              <a:rPr lang="en-US" sz="2000" u="sng" dirty="0">
                <a:solidFill>
                  <a:srgbClr val="0070C0"/>
                </a:solidFill>
              </a:rPr>
              <a:t>Year Collected</a:t>
            </a:r>
            <a:r>
              <a:rPr lang="en-US" sz="2000" dirty="0">
                <a:solidFill>
                  <a:srgbClr val="0070C0"/>
                </a:solidFill>
              </a:rPr>
              <a:t>		</a:t>
            </a:r>
            <a:r>
              <a:rPr lang="en-US" sz="2000" u="sng" dirty="0">
                <a:solidFill>
                  <a:srgbClr val="0070C0"/>
                </a:solidFill>
              </a:rPr>
              <a:t>Spend By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     $ 2,189,738	         2017		   2027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	    2,841,952	         2018		   2028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   1,022,000	         2019		   2029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   1,364,956	         2020		   2030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       431,747	         2021		   2031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u="sng" dirty="0">
                <a:solidFill>
                  <a:schemeClr val="tx1"/>
                </a:solidFill>
              </a:rPr>
              <a:t>        710,487</a:t>
            </a:r>
            <a:r>
              <a:rPr lang="en-US" sz="2000" dirty="0">
                <a:solidFill>
                  <a:schemeClr val="tx1"/>
                </a:solidFill>
              </a:rPr>
              <a:t>	         2022		   2032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Total	$ 8,560,880</a:t>
            </a:r>
          </a:p>
          <a:p>
            <a:pPr marL="114300" indent="0">
              <a:buNone/>
            </a:pP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63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2022 Park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endParaRPr lang="en-US" sz="2000" u="sng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2022 Impact Fee Eligible Project Expenditures</a:t>
            </a:r>
          </a:p>
          <a:p>
            <a:r>
              <a:rPr lang="en-US" sz="2000" dirty="0"/>
              <a:t>Beaton/Big Rock Master Plan	</a:t>
            </a:r>
            <a:r>
              <a:rPr lang="en-US" dirty="0"/>
              <a:t>		</a:t>
            </a:r>
            <a:r>
              <a:rPr lang="en-US" sz="2000" dirty="0"/>
              <a:t>$</a:t>
            </a:r>
            <a:r>
              <a:rPr lang="en-US" dirty="0"/>
              <a:t> </a:t>
            </a:r>
            <a:r>
              <a:rPr lang="en-US" sz="2000" dirty="0"/>
              <a:t>      195,467</a:t>
            </a:r>
          </a:p>
          <a:p>
            <a:r>
              <a:rPr lang="en-US" sz="2000" dirty="0"/>
              <a:t>Inglewood Artificial Turf		          	         176,618</a:t>
            </a:r>
          </a:p>
          <a:p>
            <a:r>
              <a:rPr lang="en-US" sz="2000" dirty="0"/>
              <a:t>Pickleball Courts				         145,189</a:t>
            </a:r>
          </a:p>
          <a:p>
            <a:r>
              <a:rPr lang="en-US" sz="2000" dirty="0"/>
              <a:t>Small Projects				</a:t>
            </a:r>
            <a:r>
              <a:rPr lang="en-US" sz="2000" u="sng" dirty="0"/>
              <a:t>           65,997</a:t>
            </a:r>
          </a:p>
          <a:p>
            <a:pPr marL="114300" indent="0">
              <a:buNone/>
            </a:pPr>
            <a:r>
              <a:rPr lang="en-US" sz="2000" dirty="0"/>
              <a:t>Total Eligible 2022 Expenditures			$       583,271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Impact Fee Balance</a:t>
            </a:r>
          </a:p>
          <a:p>
            <a:pPr marL="114300" indent="0">
              <a:buNone/>
            </a:pPr>
            <a:r>
              <a:rPr lang="en-US" sz="2000" dirty="0"/>
              <a:t>Prior Year-end Balance	</a:t>
            </a:r>
            <a:r>
              <a:rPr lang="en-US" dirty="0"/>
              <a:t>		</a:t>
            </a:r>
            <a:r>
              <a:rPr lang="en-US" sz="2000" dirty="0"/>
              <a:t>$     520,141</a:t>
            </a:r>
          </a:p>
          <a:p>
            <a:pPr marL="114300" indent="0">
              <a:buNone/>
            </a:pPr>
            <a:r>
              <a:rPr lang="en-US" sz="2000" dirty="0"/>
              <a:t>Impact Fees applied to 2022 projects		</a:t>
            </a:r>
            <a:r>
              <a:rPr lang="en-US" sz="2000" u="sng" dirty="0"/>
              <a:t>      (520,141)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Remaining Prior Year Impact Fees</a:t>
            </a:r>
            <a:r>
              <a:rPr lang="en-US" dirty="0">
                <a:solidFill>
                  <a:schemeClr val="tx1"/>
                </a:solidFill>
              </a:rPr>
              <a:t>		 </a:t>
            </a:r>
            <a:r>
              <a:rPr lang="en-US" sz="2000" dirty="0">
                <a:solidFill>
                  <a:schemeClr val="tx1"/>
                </a:solidFill>
              </a:rPr>
              <a:t>$        -0-</a:t>
            </a:r>
          </a:p>
          <a:p>
            <a:r>
              <a:rPr lang="en-US" sz="2000" dirty="0">
                <a:solidFill>
                  <a:schemeClr val="tx1"/>
                </a:solidFill>
              </a:rPr>
              <a:t>Plus: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2022 Impact Fees			 $     357,167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2022 Interest			        	          13,886 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</a:rPr>
              <a:t>2022 Impact Fees applied 			</a:t>
            </a:r>
            <a:r>
              <a:rPr lang="en-US" u="sng" dirty="0">
                <a:solidFill>
                  <a:schemeClr val="tx1"/>
                </a:solidFill>
              </a:rPr>
              <a:t>       (63,130)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12/31/2022 Impact Fee Balance		         	 </a:t>
            </a:r>
            <a:r>
              <a:rPr lang="en-US" sz="2000" u="sng" dirty="0">
                <a:solidFill>
                  <a:srgbClr val="0070C0"/>
                </a:solidFill>
              </a:rPr>
              <a:t>$     307,923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    </a:t>
            </a:r>
          </a:p>
          <a:p>
            <a:pPr marL="114300" indent="0">
              <a:buNone/>
            </a:pP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652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2022 Parks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dirty="0">
                <a:solidFill>
                  <a:srgbClr val="0070C0"/>
                </a:solidFill>
              </a:rPr>
              <a:t>10-year Spending Requirement</a:t>
            </a:r>
          </a:p>
          <a:p>
            <a:pPr marL="114300" indent="0">
              <a:buNone/>
            </a:pPr>
            <a:endParaRPr lang="en-US" sz="2000" u="sng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Amount (incl. interest)</a:t>
            </a:r>
            <a:r>
              <a:rPr lang="en-US" sz="2000" dirty="0">
                <a:solidFill>
                  <a:srgbClr val="0070C0"/>
                </a:solidFill>
              </a:rPr>
              <a:t>	   </a:t>
            </a:r>
            <a:r>
              <a:rPr lang="en-US" sz="2000" u="sng" dirty="0">
                <a:solidFill>
                  <a:srgbClr val="0070C0"/>
                </a:solidFill>
              </a:rPr>
              <a:t>Year Collected</a:t>
            </a:r>
            <a:r>
              <a:rPr lang="en-US" sz="2000" dirty="0">
                <a:solidFill>
                  <a:srgbClr val="0070C0"/>
                </a:solidFill>
              </a:rPr>
              <a:t>		</a:t>
            </a:r>
            <a:r>
              <a:rPr lang="en-US" sz="2000" u="sng" dirty="0">
                <a:solidFill>
                  <a:srgbClr val="0070C0"/>
                </a:solidFill>
              </a:rPr>
              <a:t>Spend By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	$  307,923	         2022		   2032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 	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90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1143000" y="1905000"/>
            <a:ext cx="6477000" cy="25939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5400" b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 of Report</a:t>
            </a:r>
          </a:p>
        </p:txBody>
      </p:sp>
    </p:spTree>
    <p:extLst>
      <p:ext uri="{BB962C8B-B14F-4D97-AF65-F5344CB8AC3E}">
        <p14:creationId xmlns:p14="http://schemas.microsoft.com/office/powerpoint/2010/main" val="288472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1250</TotalTime>
  <Words>363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Adjacency</vt:lpstr>
      <vt:lpstr> 2022 Impact Fee Annual Report  </vt:lpstr>
      <vt:lpstr>2022 Traffic Impact Fee Summary</vt:lpstr>
      <vt:lpstr>2022 Traffic Impact Fee Summary</vt:lpstr>
      <vt:lpstr>2022 Park Impact Fee Summary</vt:lpstr>
      <vt:lpstr>2022 Parks Impact Fee Summary</vt:lpstr>
      <vt:lpstr>End of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Gianini</dc:creator>
  <cp:lastModifiedBy>Chris Gianini</cp:lastModifiedBy>
  <cp:revision>100</cp:revision>
  <cp:lastPrinted>2023-04-19T21:54:17Z</cp:lastPrinted>
  <dcterms:created xsi:type="dcterms:W3CDTF">2011-04-20T21:15:27Z</dcterms:created>
  <dcterms:modified xsi:type="dcterms:W3CDTF">2023-05-30T22:14:49Z</dcterms:modified>
</cp:coreProperties>
</file>