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1" r:id="rId4"/>
    <p:sldMasterId id="2147483672" r:id="rId5"/>
    <p:sldMasterId id="2147483673" r:id="rId6"/>
  </p:sldMasterIdLst>
  <p:notesMasterIdLst>
    <p:notesMasterId r:id="rId36"/>
  </p:notesMasterIdLst>
  <p:sldIdLst>
    <p:sldId id="256" r:id="rId7"/>
    <p:sldId id="257" r:id="rId8"/>
    <p:sldId id="258" r:id="rId9"/>
    <p:sldId id="259" r:id="rId10"/>
    <p:sldId id="270" r:id="rId11"/>
    <p:sldId id="271" r:id="rId12"/>
    <p:sldId id="272" r:id="rId13"/>
    <p:sldId id="273" r:id="rId14"/>
    <p:sldId id="260" r:id="rId15"/>
    <p:sldId id="283" r:id="rId16"/>
    <p:sldId id="285" r:id="rId17"/>
    <p:sldId id="281" r:id="rId18"/>
    <p:sldId id="277" r:id="rId19"/>
    <p:sldId id="284" r:id="rId20"/>
    <p:sldId id="275" r:id="rId21"/>
    <p:sldId id="266" r:id="rId22"/>
    <p:sldId id="276" r:id="rId23"/>
    <p:sldId id="286" r:id="rId24"/>
    <p:sldId id="287" r:id="rId25"/>
    <p:sldId id="264" r:id="rId26"/>
    <p:sldId id="261" r:id="rId27"/>
    <p:sldId id="267" r:id="rId28"/>
    <p:sldId id="262" r:id="rId29"/>
    <p:sldId id="280" r:id="rId30"/>
    <p:sldId id="274" r:id="rId31"/>
    <p:sldId id="278" r:id="rId32"/>
    <p:sldId id="279" r:id="rId33"/>
    <p:sldId id="268" r:id="rId34"/>
    <p:sldId id="269" r:id="rId3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0FFD5B-915F-4F6B-8582-67A1600A4CB9}" v="32" dt="2023-06-29T21:19:42.9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651" autoAdjust="0"/>
  </p:normalViewPr>
  <p:slideViewPr>
    <p:cSldViewPr snapToGrid="0">
      <p:cViewPr varScale="1">
        <p:scale>
          <a:sx n="147" d="100"/>
          <a:sy n="147" d="100"/>
        </p:scale>
        <p:origin x="6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Keenan" userId="S::sarah.keenan_dksassociates.com#ext#@sammamish.onmicrosoft.com::b0259ae5-d3fa-4e2c-bb68-ba3c89e9cfab" providerId="AD" clId="Web-{9BA27B94-3371-FAC1-147A-B898ADA7B907}"/>
    <pc:docChg chg="modSld">
      <pc:chgData name="Sarah Keenan" userId="S::sarah.keenan_dksassociates.com#ext#@sammamish.onmicrosoft.com::b0259ae5-d3fa-4e2c-bb68-ba3c89e9cfab" providerId="AD" clId="Web-{9BA27B94-3371-FAC1-147A-B898ADA7B907}" dt="2023-06-29T20:54:27.355" v="9" actId="1076"/>
      <pc:docMkLst>
        <pc:docMk/>
      </pc:docMkLst>
      <pc:sldChg chg="addSp delSp modSp">
        <pc:chgData name="Sarah Keenan" userId="S::sarah.keenan_dksassociates.com#ext#@sammamish.onmicrosoft.com::b0259ae5-d3fa-4e2c-bb68-ba3c89e9cfab" providerId="AD" clId="Web-{9BA27B94-3371-FAC1-147A-B898ADA7B907}" dt="2023-06-29T20:54:27.355" v="9" actId="1076"/>
        <pc:sldMkLst>
          <pc:docMk/>
          <pc:sldMk cId="776351234" sldId="277"/>
        </pc:sldMkLst>
        <pc:picChg chg="del">
          <ac:chgData name="Sarah Keenan" userId="S::sarah.keenan_dksassociates.com#ext#@sammamish.onmicrosoft.com::b0259ae5-d3fa-4e2c-bb68-ba3c89e9cfab" providerId="AD" clId="Web-{9BA27B94-3371-FAC1-147A-B898ADA7B907}" dt="2023-06-29T20:53:58.151" v="0"/>
          <ac:picMkLst>
            <pc:docMk/>
            <pc:sldMk cId="776351234" sldId="277"/>
            <ac:picMk id="3" creationId="{BBB84686-407E-530C-3184-CC639173B644}"/>
          </ac:picMkLst>
        </pc:picChg>
        <pc:picChg chg="add mod modCrop">
          <ac:chgData name="Sarah Keenan" userId="S::sarah.keenan_dksassociates.com#ext#@sammamish.onmicrosoft.com::b0259ae5-d3fa-4e2c-bb68-ba3c89e9cfab" providerId="AD" clId="Web-{9BA27B94-3371-FAC1-147A-B898ADA7B907}" dt="2023-06-29T20:54:27.355" v="9" actId="1076"/>
          <ac:picMkLst>
            <pc:docMk/>
            <pc:sldMk cId="776351234" sldId="277"/>
            <ac:picMk id="4" creationId="{C1DF7C6D-99D3-D7E7-8D41-1356FDF96454}"/>
          </ac:picMkLst>
        </pc:picChg>
      </pc:sldChg>
    </pc:docChg>
  </pc:docChgLst>
  <pc:docChgLst>
    <pc:chgData name="Doug McIntyre" userId="86bc4a39-800c-46a4-8252-dc614d6a1b69" providerId="ADAL" clId="{D20FFD5B-915F-4F6B-8582-67A1600A4CB9}"/>
    <pc:docChg chg="undo custSel addSld delSld modSld">
      <pc:chgData name="Doug McIntyre" userId="86bc4a39-800c-46a4-8252-dc614d6a1b69" providerId="ADAL" clId="{D20FFD5B-915F-4F6B-8582-67A1600A4CB9}" dt="2023-07-11T20:53:23.019" v="5" actId="6549"/>
      <pc:docMkLst>
        <pc:docMk/>
      </pc:docMkLst>
      <pc:sldChg chg="add del">
        <pc:chgData name="Doug McIntyre" userId="86bc4a39-800c-46a4-8252-dc614d6a1b69" providerId="ADAL" clId="{D20FFD5B-915F-4F6B-8582-67A1600A4CB9}" dt="2023-06-29T18:45:26.561" v="1" actId="47"/>
        <pc:sldMkLst>
          <pc:docMk/>
          <pc:sldMk cId="0" sldId="257"/>
        </pc:sldMkLst>
      </pc:sldChg>
      <pc:sldChg chg="del">
        <pc:chgData name="Doug McIntyre" userId="86bc4a39-800c-46a4-8252-dc614d6a1b69" providerId="ADAL" clId="{D20FFD5B-915F-4F6B-8582-67A1600A4CB9}" dt="2023-06-29T18:45:33.173" v="2" actId="47"/>
        <pc:sldMkLst>
          <pc:docMk/>
          <pc:sldMk cId="0" sldId="263"/>
        </pc:sldMkLst>
      </pc:sldChg>
      <pc:sldChg chg="del">
        <pc:chgData name="Doug McIntyre" userId="86bc4a39-800c-46a4-8252-dc614d6a1b69" providerId="ADAL" clId="{D20FFD5B-915F-4F6B-8582-67A1600A4CB9}" dt="2023-06-29T18:45:34.740" v="3" actId="47"/>
        <pc:sldMkLst>
          <pc:docMk/>
          <pc:sldMk cId="0" sldId="265"/>
        </pc:sldMkLst>
      </pc:sldChg>
      <pc:sldChg chg="modNotesTx">
        <pc:chgData name="Doug McIntyre" userId="86bc4a39-800c-46a4-8252-dc614d6a1b69" providerId="ADAL" clId="{D20FFD5B-915F-4F6B-8582-67A1600A4CB9}" dt="2023-07-11T20:53:23.019" v="5" actId="6549"/>
        <pc:sldMkLst>
          <pc:docMk/>
          <pc:sldMk cId="2813936447" sldId="271"/>
        </pc:sldMkLst>
      </pc:sldChg>
      <pc:sldChg chg="modNotesTx">
        <pc:chgData name="Doug McIntyre" userId="86bc4a39-800c-46a4-8252-dc614d6a1b69" providerId="ADAL" clId="{D20FFD5B-915F-4F6B-8582-67A1600A4CB9}" dt="2023-06-29T21:19:42.947" v="4" actId="6549"/>
        <pc:sldMkLst>
          <pc:docMk/>
          <pc:sldMk cId="4143582324" sldId="272"/>
        </pc:sldMkLst>
      </pc:sldChg>
      <pc:sldMasterChg chg="delSldLayout">
        <pc:chgData name="Doug McIntyre" userId="86bc4a39-800c-46a4-8252-dc614d6a1b69" providerId="ADAL" clId="{D20FFD5B-915F-4F6B-8582-67A1600A4CB9}" dt="2023-06-29T18:45:34.740" v="3" actId="47"/>
        <pc:sldMasterMkLst>
          <pc:docMk/>
          <pc:sldMasterMk cId="0" sldId="2147483673"/>
        </pc:sldMasterMkLst>
        <pc:sldLayoutChg chg="del">
          <pc:chgData name="Doug McIntyre" userId="86bc4a39-800c-46a4-8252-dc614d6a1b69" providerId="ADAL" clId="{D20FFD5B-915F-4F6B-8582-67A1600A4CB9}" dt="2023-06-29T18:45:33.173" v="2" actId="47"/>
          <pc:sldLayoutMkLst>
            <pc:docMk/>
            <pc:sldMasterMk cId="0" sldId="2147483673"/>
            <pc:sldLayoutMk cId="0" sldId="2147483667"/>
          </pc:sldLayoutMkLst>
        </pc:sldLayoutChg>
        <pc:sldLayoutChg chg="del">
          <pc:chgData name="Doug McIntyre" userId="86bc4a39-800c-46a4-8252-dc614d6a1b69" providerId="ADAL" clId="{D20FFD5B-915F-4F6B-8582-67A1600A4CB9}" dt="2023-06-29T18:45:34.740" v="3" actId="47"/>
          <pc:sldLayoutMkLst>
            <pc:docMk/>
            <pc:sldMasterMk cId="0" sldId="2147483673"/>
            <pc:sldLayoutMk cId="0" sldId="214748366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188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774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3801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3898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5444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12020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92309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5552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5428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4a049800a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g24a049800a4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5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Speaker: Thomas </a:t>
            </a:r>
            <a:endParaRPr/>
          </a:p>
        </p:txBody>
      </p:sp>
      <p:sp>
        <p:nvSpPr>
          <p:cNvPr id="163" name="Google Shape;163;g24a049800a4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4a049800a4_0_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https://www.sammamish.us/government/public-works/transportation-planning/sammamish-transit-plan/</a:t>
            </a:r>
            <a:endParaRPr/>
          </a:p>
        </p:txBody>
      </p:sp>
      <p:sp>
        <p:nvSpPr>
          <p:cNvPr id="215" name="Google Shape;215;g24a049800a4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4a049800a4_0_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https://www.sammamish.us/government/public-works/transportation-planning/sammamish-transit-plan/</a:t>
            </a:r>
            <a:endParaRPr/>
          </a:p>
        </p:txBody>
      </p:sp>
      <p:sp>
        <p:nvSpPr>
          <p:cNvPr id="215" name="Google Shape;215;g24a049800a4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68375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4a049800a4_0_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https://www.sammamish.us/government/public-works/transportation-planning/sammamish-transit-plan/</a:t>
            </a:r>
            <a:endParaRPr/>
          </a:p>
        </p:txBody>
      </p:sp>
      <p:sp>
        <p:nvSpPr>
          <p:cNvPr id="215" name="Google Shape;215;g24a049800a4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7872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4a049800a4_0_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https://www.sammamish.us/government/public-works/transportation-planning/sammamish-transit-plan/</a:t>
            </a:r>
            <a:endParaRPr/>
          </a:p>
        </p:txBody>
      </p:sp>
      <p:sp>
        <p:nvSpPr>
          <p:cNvPr id="215" name="Google Shape;215;g24a049800a4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76831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4a049800a4_0_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https://www.sammamish.us/government/public-works/transportation-planning/sammamish-transit-plan/</a:t>
            </a:r>
            <a:endParaRPr/>
          </a:p>
        </p:txBody>
      </p:sp>
      <p:sp>
        <p:nvSpPr>
          <p:cNvPr id="215" name="Google Shape;215;g24a049800a4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50328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4a049800a4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g24a049800a4_0_1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Speaker: Veronica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have 1 hour for Questions and Comments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Search for COMMON THEMES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may not have time to address every question,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g24a049800a4_0_1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4530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12356-619A-46F9-9376-B586BC8D6B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55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12356-619A-46F9-9376-B586BC8D6B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17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12356-619A-46F9-9376-B586BC8D6B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08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– One Presenter">
  <p:cSld name="Title Slide – One Present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/>
          <p:nvPr/>
        </p:nvSpPr>
        <p:spPr>
          <a:xfrm>
            <a:off x="0" y="0"/>
            <a:ext cx="12192000" cy="53766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555625" y="3155707"/>
            <a:ext cx="11094800" cy="1486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2"/>
          </p:nvPr>
        </p:nvSpPr>
        <p:spPr>
          <a:xfrm>
            <a:off x="555625" y="5573592"/>
            <a:ext cx="7457159" cy="236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body" idx="3"/>
          </p:nvPr>
        </p:nvSpPr>
        <p:spPr>
          <a:xfrm>
            <a:off x="555625" y="5838221"/>
            <a:ext cx="7457159" cy="236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17161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body" idx="4"/>
          </p:nvPr>
        </p:nvSpPr>
        <p:spPr>
          <a:xfrm>
            <a:off x="555626" y="6099459"/>
            <a:ext cx="7457158" cy="261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17161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5"/>
          </p:nvPr>
        </p:nvSpPr>
        <p:spPr>
          <a:xfrm>
            <a:off x="555626" y="6368921"/>
            <a:ext cx="7457158" cy="261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17161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6"/>
          </p:nvPr>
        </p:nvSpPr>
        <p:spPr>
          <a:xfrm>
            <a:off x="566016" y="497302"/>
            <a:ext cx="11094800" cy="2440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/ Section Divider">
  <p:cSld name="3 / Section Divider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16" y="0"/>
            <a:ext cx="121769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2"/>
          <p:cNvSpPr txBox="1">
            <a:spLocks noGrp="1"/>
          </p:cNvSpPr>
          <p:nvPr>
            <p:ph type="body" idx="1"/>
          </p:nvPr>
        </p:nvSpPr>
        <p:spPr>
          <a:xfrm>
            <a:off x="3810001" y="1915999"/>
            <a:ext cx="75438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D3CD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88D3C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/ Section Divider">
  <p:cSld name="4 / Section Divider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16" y="0"/>
            <a:ext cx="121769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 txBox="1">
            <a:spLocks noGrp="1"/>
          </p:cNvSpPr>
          <p:nvPr>
            <p:ph type="body" idx="1"/>
          </p:nvPr>
        </p:nvSpPr>
        <p:spPr>
          <a:xfrm>
            <a:off x="3810001" y="1915999"/>
            <a:ext cx="75438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D3CD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88D3C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/ Section Divider">
  <p:cSld name="5 / Section Divider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16" y="0"/>
            <a:ext cx="121769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4"/>
          <p:cNvSpPr txBox="1">
            <a:spLocks noGrp="1"/>
          </p:cNvSpPr>
          <p:nvPr>
            <p:ph type="body" idx="1"/>
          </p:nvPr>
        </p:nvSpPr>
        <p:spPr>
          <a:xfrm>
            <a:off x="3810001" y="1915999"/>
            <a:ext cx="75438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D3CD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88D3C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/ Section Divider">
  <p:cSld name="6 / Section Divid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16" y="0"/>
            <a:ext cx="121769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5"/>
          <p:cNvSpPr txBox="1">
            <a:spLocks noGrp="1"/>
          </p:cNvSpPr>
          <p:nvPr>
            <p:ph type="body" idx="1"/>
          </p:nvPr>
        </p:nvSpPr>
        <p:spPr>
          <a:xfrm>
            <a:off x="3810001" y="1915999"/>
            <a:ext cx="75438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D3CD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88D3C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/ Section Divider">
  <p:cSld name="7 / Section Divi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16" y="0"/>
            <a:ext cx="121769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 txBox="1">
            <a:spLocks noGrp="1"/>
          </p:cNvSpPr>
          <p:nvPr>
            <p:ph type="body" idx="1"/>
          </p:nvPr>
        </p:nvSpPr>
        <p:spPr>
          <a:xfrm>
            <a:off x="3810001" y="1915999"/>
            <a:ext cx="75438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D3CD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88D3C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 / Section Divider">
  <p:cSld name="8 / Section Divider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16" y="0"/>
            <a:ext cx="121769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7"/>
          <p:cNvSpPr txBox="1">
            <a:spLocks noGrp="1"/>
          </p:cNvSpPr>
          <p:nvPr>
            <p:ph type="body" idx="1"/>
          </p:nvPr>
        </p:nvSpPr>
        <p:spPr>
          <a:xfrm>
            <a:off x="3810001" y="1915999"/>
            <a:ext cx="75438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D3CD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88D3C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– Numbered List">
  <p:cSld name="Text Slide – Numbered List">
    <p:bg>
      <p:bgPr>
        <a:solidFill>
          <a:srgbClr val="0F4C8F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body" idx="1"/>
          </p:nvPr>
        </p:nvSpPr>
        <p:spPr>
          <a:xfrm>
            <a:off x="1364044" y="6503044"/>
            <a:ext cx="9598818" cy="32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body" idx="2"/>
          </p:nvPr>
        </p:nvSpPr>
        <p:spPr>
          <a:xfrm>
            <a:off x="352663" y="346164"/>
            <a:ext cx="11409845" cy="1015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body" idx="3"/>
          </p:nvPr>
        </p:nvSpPr>
        <p:spPr>
          <a:xfrm>
            <a:off x="361902" y="1469498"/>
            <a:ext cx="11409844" cy="4359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171616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alibri"/>
              <a:buAutoNum type="arabicPeriod"/>
              <a:defRPr sz="1800" b="1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body" idx="4"/>
          </p:nvPr>
        </p:nvSpPr>
        <p:spPr>
          <a:xfrm>
            <a:off x="361950" y="6068147"/>
            <a:ext cx="11409363" cy="32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71616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5"/>
          </p:nvPr>
        </p:nvSpPr>
        <p:spPr>
          <a:xfrm>
            <a:off x="11289322" y="6503044"/>
            <a:ext cx="567944" cy="33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– Bullet List">
  <p:cSld name="Text Slide – Bullet Lis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body" idx="1"/>
          </p:nvPr>
        </p:nvSpPr>
        <p:spPr>
          <a:xfrm>
            <a:off x="352663" y="346164"/>
            <a:ext cx="11409845" cy="1015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body" idx="2"/>
          </p:nvPr>
        </p:nvSpPr>
        <p:spPr>
          <a:xfrm>
            <a:off x="361950" y="6068147"/>
            <a:ext cx="11409363" cy="32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71616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body" idx="3"/>
          </p:nvPr>
        </p:nvSpPr>
        <p:spPr>
          <a:xfrm>
            <a:off x="11289322" y="6503044"/>
            <a:ext cx="567944" cy="33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body" idx="4"/>
          </p:nvPr>
        </p:nvSpPr>
        <p:spPr>
          <a:xfrm>
            <a:off x="361902" y="1469498"/>
            <a:ext cx="11409363" cy="421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71616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1616"/>
              </a:buClr>
              <a:buSzPts val="2000"/>
              <a:buFont typeface="NTR"/>
              <a:buChar char="&gt;"/>
              <a:defRPr sz="20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161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body" idx="5"/>
          </p:nvPr>
        </p:nvSpPr>
        <p:spPr>
          <a:xfrm>
            <a:off x="1364044" y="6503044"/>
            <a:ext cx="9598818" cy="32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/Figure">
  <p:cSld name="Large Image/Figure">
    <p:bg>
      <p:bgPr>
        <a:solidFill>
          <a:srgbClr val="90479B">
            <a:alpha val="51270"/>
          </a:srgbClr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body" idx="1"/>
          </p:nvPr>
        </p:nvSpPr>
        <p:spPr>
          <a:xfrm>
            <a:off x="352663" y="346164"/>
            <a:ext cx="11409845" cy="861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body" idx="2"/>
          </p:nvPr>
        </p:nvSpPr>
        <p:spPr>
          <a:xfrm>
            <a:off x="11289322" y="6503044"/>
            <a:ext cx="567944" cy="33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22"/>
          <p:cNvSpPr txBox="1">
            <a:spLocks noGrp="1"/>
          </p:cNvSpPr>
          <p:nvPr>
            <p:ph type="body" idx="3"/>
          </p:nvPr>
        </p:nvSpPr>
        <p:spPr>
          <a:xfrm>
            <a:off x="361950" y="6154614"/>
            <a:ext cx="11409363" cy="242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71616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body" idx="4"/>
          </p:nvPr>
        </p:nvSpPr>
        <p:spPr>
          <a:xfrm>
            <a:off x="1364044" y="6503044"/>
            <a:ext cx="9598818" cy="32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– Two Presenters">
  <p:cSld name="Title Slide – Two Presenter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>
            <a:off x="0" y="0"/>
            <a:ext cx="12192000" cy="5376672"/>
          </a:xfrm>
          <a:prstGeom prst="rect">
            <a:avLst/>
          </a:prstGeom>
          <a:solidFill>
            <a:srgbClr val="3079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1" name="Google Shape;21;p3"/>
          <p:cNvCxnSpPr/>
          <p:nvPr/>
        </p:nvCxnSpPr>
        <p:spPr>
          <a:xfrm>
            <a:off x="4444885" y="5599679"/>
            <a:ext cx="0" cy="1017933"/>
          </a:xfrm>
          <a:prstGeom prst="straightConnector1">
            <a:avLst/>
          </a:prstGeom>
          <a:noFill/>
          <a:ln w="19050" cap="flat" cmpd="sng">
            <a:solidFill>
              <a:srgbClr val="41AFA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555626" y="5573592"/>
            <a:ext cx="3566160" cy="236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2"/>
          </p:nvPr>
        </p:nvSpPr>
        <p:spPr>
          <a:xfrm>
            <a:off x="555626" y="6099459"/>
            <a:ext cx="3566160" cy="261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17161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3"/>
          </p:nvPr>
        </p:nvSpPr>
        <p:spPr>
          <a:xfrm>
            <a:off x="555626" y="5838221"/>
            <a:ext cx="3566160" cy="26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17161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4"/>
          </p:nvPr>
        </p:nvSpPr>
        <p:spPr>
          <a:xfrm>
            <a:off x="4639252" y="5573592"/>
            <a:ext cx="3566160" cy="236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5"/>
          </p:nvPr>
        </p:nvSpPr>
        <p:spPr>
          <a:xfrm>
            <a:off x="4639252" y="5838221"/>
            <a:ext cx="3566160" cy="26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17161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6"/>
          </p:nvPr>
        </p:nvSpPr>
        <p:spPr>
          <a:xfrm>
            <a:off x="555625" y="3155707"/>
            <a:ext cx="11094800" cy="1486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body" idx="7"/>
          </p:nvPr>
        </p:nvSpPr>
        <p:spPr>
          <a:xfrm>
            <a:off x="555626" y="6368921"/>
            <a:ext cx="3566160" cy="261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17161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8"/>
          </p:nvPr>
        </p:nvSpPr>
        <p:spPr>
          <a:xfrm>
            <a:off x="4639253" y="6099459"/>
            <a:ext cx="3566160" cy="261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17161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body" idx="9"/>
          </p:nvPr>
        </p:nvSpPr>
        <p:spPr>
          <a:xfrm>
            <a:off x="4639253" y="6368921"/>
            <a:ext cx="3566160" cy="261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17161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body" idx="13"/>
          </p:nvPr>
        </p:nvSpPr>
        <p:spPr>
          <a:xfrm>
            <a:off x="566016" y="497302"/>
            <a:ext cx="11094800" cy="2440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+ Callout">
  <p:cSld name="Chart + Callou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>
            <a:spLocks noGrp="1"/>
          </p:cNvSpPr>
          <p:nvPr>
            <p:ph type="body" idx="1"/>
          </p:nvPr>
        </p:nvSpPr>
        <p:spPr>
          <a:xfrm>
            <a:off x="352663" y="346164"/>
            <a:ext cx="11409845" cy="861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body" idx="2"/>
          </p:nvPr>
        </p:nvSpPr>
        <p:spPr>
          <a:xfrm>
            <a:off x="7342227" y="2377438"/>
            <a:ext cx="4420281" cy="210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body" idx="3"/>
          </p:nvPr>
        </p:nvSpPr>
        <p:spPr>
          <a:xfrm>
            <a:off x="361950" y="6154614"/>
            <a:ext cx="11409363" cy="242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71616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body" idx="4"/>
          </p:nvPr>
        </p:nvSpPr>
        <p:spPr>
          <a:xfrm>
            <a:off x="11289322" y="6503044"/>
            <a:ext cx="567944" cy="33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body" idx="5"/>
          </p:nvPr>
        </p:nvSpPr>
        <p:spPr>
          <a:xfrm>
            <a:off x="1364044" y="6503044"/>
            <a:ext cx="9598818" cy="32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6"/>
          <p:cNvSpPr txBox="1">
            <a:spLocks noGrp="1"/>
          </p:cNvSpPr>
          <p:nvPr>
            <p:ph type="body" idx="1"/>
          </p:nvPr>
        </p:nvSpPr>
        <p:spPr>
          <a:xfrm>
            <a:off x="352663" y="346164"/>
            <a:ext cx="11409845" cy="861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26"/>
          <p:cNvSpPr txBox="1">
            <a:spLocks noGrp="1"/>
          </p:cNvSpPr>
          <p:nvPr>
            <p:ph type="body" idx="2"/>
          </p:nvPr>
        </p:nvSpPr>
        <p:spPr>
          <a:xfrm>
            <a:off x="361902" y="1469500"/>
            <a:ext cx="11409844" cy="109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171616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/>
              <a:buAutoNum type="arabicPeriod"/>
              <a:defRPr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Google Shape;146;p26"/>
          <p:cNvSpPr txBox="1">
            <a:spLocks noGrp="1"/>
          </p:cNvSpPr>
          <p:nvPr>
            <p:ph type="body" idx="3"/>
          </p:nvPr>
        </p:nvSpPr>
        <p:spPr>
          <a:xfrm>
            <a:off x="361950" y="6154614"/>
            <a:ext cx="11409363" cy="242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71616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Google Shape;147;p26"/>
          <p:cNvSpPr txBox="1">
            <a:spLocks noGrp="1"/>
          </p:cNvSpPr>
          <p:nvPr>
            <p:ph type="body" idx="4"/>
          </p:nvPr>
        </p:nvSpPr>
        <p:spPr>
          <a:xfrm>
            <a:off x="11289322" y="6503044"/>
            <a:ext cx="567944" cy="33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26"/>
          <p:cNvSpPr txBox="1">
            <a:spLocks noGrp="1"/>
          </p:cNvSpPr>
          <p:nvPr>
            <p:ph type="body" idx="5"/>
          </p:nvPr>
        </p:nvSpPr>
        <p:spPr>
          <a:xfrm>
            <a:off x="378693" y="2770962"/>
            <a:ext cx="11383815" cy="242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6"/>
          </p:nvPr>
        </p:nvSpPr>
        <p:spPr>
          <a:xfrm>
            <a:off x="1364044" y="6503044"/>
            <a:ext cx="9598818" cy="32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– One Presenter">
  <p:cSld name="Thank You – One Present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/>
          <p:nvPr/>
        </p:nvSpPr>
        <p:spPr>
          <a:xfrm>
            <a:off x="0" y="0"/>
            <a:ext cx="12192000" cy="53766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" name="Google Shape;34;p4"/>
          <p:cNvSpPr txBox="1">
            <a:spLocks noGrp="1"/>
          </p:cNvSpPr>
          <p:nvPr>
            <p:ph type="body" idx="1"/>
          </p:nvPr>
        </p:nvSpPr>
        <p:spPr>
          <a:xfrm>
            <a:off x="555625" y="5573592"/>
            <a:ext cx="7457159" cy="236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2"/>
          </p:nvPr>
        </p:nvSpPr>
        <p:spPr>
          <a:xfrm>
            <a:off x="555625" y="5838221"/>
            <a:ext cx="7457159" cy="236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17161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3"/>
          </p:nvPr>
        </p:nvSpPr>
        <p:spPr>
          <a:xfrm>
            <a:off x="555626" y="6099459"/>
            <a:ext cx="7457158" cy="261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17161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4"/>
          </p:nvPr>
        </p:nvSpPr>
        <p:spPr>
          <a:xfrm>
            <a:off x="555626" y="6368921"/>
            <a:ext cx="7457158" cy="261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17161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5"/>
          </p:nvPr>
        </p:nvSpPr>
        <p:spPr>
          <a:xfrm>
            <a:off x="545234" y="1960583"/>
            <a:ext cx="11094800" cy="1406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– Two Presenters">
  <p:cSld name="Thank You – Two Presenter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/>
          <p:nvPr/>
        </p:nvSpPr>
        <p:spPr>
          <a:xfrm>
            <a:off x="0" y="0"/>
            <a:ext cx="12192000" cy="5376672"/>
          </a:xfrm>
          <a:prstGeom prst="rect">
            <a:avLst/>
          </a:prstGeom>
          <a:solidFill>
            <a:srgbClr val="3183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41" name="Google Shape;41;p5"/>
          <p:cNvCxnSpPr/>
          <p:nvPr/>
        </p:nvCxnSpPr>
        <p:spPr>
          <a:xfrm>
            <a:off x="4444885" y="5599679"/>
            <a:ext cx="0" cy="1017933"/>
          </a:xfrm>
          <a:prstGeom prst="straightConnector1">
            <a:avLst/>
          </a:prstGeom>
          <a:noFill/>
          <a:ln w="19050" cap="flat" cmpd="sng">
            <a:solidFill>
              <a:srgbClr val="41AFA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555626" y="5573592"/>
            <a:ext cx="3566160" cy="236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2"/>
          </p:nvPr>
        </p:nvSpPr>
        <p:spPr>
          <a:xfrm>
            <a:off x="555626" y="6099459"/>
            <a:ext cx="3566160" cy="261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17161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body" idx="3"/>
          </p:nvPr>
        </p:nvSpPr>
        <p:spPr>
          <a:xfrm>
            <a:off x="555626" y="5838221"/>
            <a:ext cx="3566160" cy="26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17161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body" idx="4"/>
          </p:nvPr>
        </p:nvSpPr>
        <p:spPr>
          <a:xfrm>
            <a:off x="4639252" y="5573592"/>
            <a:ext cx="3566160" cy="236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body" idx="5"/>
          </p:nvPr>
        </p:nvSpPr>
        <p:spPr>
          <a:xfrm>
            <a:off x="4639252" y="5838221"/>
            <a:ext cx="3566160" cy="26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17161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body" idx="6"/>
          </p:nvPr>
        </p:nvSpPr>
        <p:spPr>
          <a:xfrm>
            <a:off x="555626" y="6368921"/>
            <a:ext cx="3566160" cy="261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17161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body" idx="7"/>
          </p:nvPr>
        </p:nvSpPr>
        <p:spPr>
          <a:xfrm>
            <a:off x="4639253" y="6099459"/>
            <a:ext cx="3566160" cy="261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17161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body" idx="8"/>
          </p:nvPr>
        </p:nvSpPr>
        <p:spPr>
          <a:xfrm>
            <a:off x="4639253" y="6368921"/>
            <a:ext cx="3566160" cy="261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17161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body" idx="9"/>
          </p:nvPr>
        </p:nvSpPr>
        <p:spPr>
          <a:xfrm>
            <a:off x="545234" y="1960583"/>
            <a:ext cx="11094800" cy="1406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+ Core Values – One Presenter">
  <p:cSld name="Thank You + Core Values – One Present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0"/>
            <a:ext cx="12192000" cy="5376672"/>
          </a:xfrm>
          <a:prstGeom prst="rect">
            <a:avLst/>
          </a:prstGeom>
          <a:solidFill>
            <a:srgbClr val="3183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2037"/>
            <a:ext cx="12192000" cy="537845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6"/>
          <p:cNvSpPr txBox="1">
            <a:spLocks noGrp="1"/>
          </p:cNvSpPr>
          <p:nvPr>
            <p:ph type="body" idx="1"/>
          </p:nvPr>
        </p:nvSpPr>
        <p:spPr>
          <a:xfrm>
            <a:off x="555625" y="5573592"/>
            <a:ext cx="7457159" cy="236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body" idx="2"/>
          </p:nvPr>
        </p:nvSpPr>
        <p:spPr>
          <a:xfrm>
            <a:off x="555625" y="5838221"/>
            <a:ext cx="7457159" cy="236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17161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body" idx="3"/>
          </p:nvPr>
        </p:nvSpPr>
        <p:spPr>
          <a:xfrm>
            <a:off x="555626" y="6099459"/>
            <a:ext cx="7457158" cy="261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17161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4"/>
          </p:nvPr>
        </p:nvSpPr>
        <p:spPr>
          <a:xfrm>
            <a:off x="555626" y="6368921"/>
            <a:ext cx="7457158" cy="261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17161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5"/>
          </p:nvPr>
        </p:nvSpPr>
        <p:spPr>
          <a:xfrm>
            <a:off x="555626" y="1019908"/>
            <a:ext cx="5820397" cy="3288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+ Core Values – Two Presenters">
  <p:cSld name="Thank You + Core Values – Two Presenter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>
            <a:off x="0" y="0"/>
            <a:ext cx="12192000" cy="5376672"/>
          </a:xfrm>
          <a:prstGeom prst="rect">
            <a:avLst/>
          </a:prstGeom>
          <a:solidFill>
            <a:srgbClr val="3183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61" name="Google Shape;61;p7"/>
          <p:cNvCxnSpPr/>
          <p:nvPr/>
        </p:nvCxnSpPr>
        <p:spPr>
          <a:xfrm>
            <a:off x="4444885" y="5599679"/>
            <a:ext cx="0" cy="1017933"/>
          </a:xfrm>
          <a:prstGeom prst="straightConnector1">
            <a:avLst/>
          </a:prstGeom>
          <a:noFill/>
          <a:ln w="19050" cap="flat" cmpd="sng">
            <a:solidFill>
              <a:srgbClr val="41AFA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5626" y="5573592"/>
            <a:ext cx="3566160" cy="236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body" idx="2"/>
          </p:nvPr>
        </p:nvSpPr>
        <p:spPr>
          <a:xfrm>
            <a:off x="555626" y="6099459"/>
            <a:ext cx="3566160" cy="261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17161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body" idx="3"/>
          </p:nvPr>
        </p:nvSpPr>
        <p:spPr>
          <a:xfrm>
            <a:off x="555626" y="5838221"/>
            <a:ext cx="3566160" cy="26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17161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body" idx="4"/>
          </p:nvPr>
        </p:nvSpPr>
        <p:spPr>
          <a:xfrm>
            <a:off x="4639252" y="5573592"/>
            <a:ext cx="3566160" cy="236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body" idx="5"/>
          </p:nvPr>
        </p:nvSpPr>
        <p:spPr>
          <a:xfrm>
            <a:off x="4639252" y="5838221"/>
            <a:ext cx="3566160" cy="26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17161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body" idx="6"/>
          </p:nvPr>
        </p:nvSpPr>
        <p:spPr>
          <a:xfrm>
            <a:off x="555626" y="6368921"/>
            <a:ext cx="3566160" cy="261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17161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body" idx="7"/>
          </p:nvPr>
        </p:nvSpPr>
        <p:spPr>
          <a:xfrm>
            <a:off x="4639253" y="6099459"/>
            <a:ext cx="3566160" cy="261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17161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9" name="Google Shape;69;p7"/>
          <p:cNvSpPr txBox="1">
            <a:spLocks noGrp="1"/>
          </p:cNvSpPr>
          <p:nvPr>
            <p:ph type="body" idx="8"/>
          </p:nvPr>
        </p:nvSpPr>
        <p:spPr>
          <a:xfrm>
            <a:off x="4639253" y="6368921"/>
            <a:ext cx="3566160" cy="261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17161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pic>
        <p:nvPicPr>
          <p:cNvPr id="70" name="Google Shape;70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2037"/>
            <a:ext cx="12192000" cy="53784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7"/>
          <p:cNvSpPr txBox="1">
            <a:spLocks noGrp="1"/>
          </p:cNvSpPr>
          <p:nvPr>
            <p:ph type="body" idx="9"/>
          </p:nvPr>
        </p:nvSpPr>
        <p:spPr>
          <a:xfrm>
            <a:off x="555626" y="1019908"/>
            <a:ext cx="5820397" cy="3288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/ Section Divider">
  <p:cSld name="1 / Section Divi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16" y="0"/>
            <a:ext cx="121769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0"/>
          <p:cNvSpPr txBox="1">
            <a:spLocks noGrp="1"/>
          </p:cNvSpPr>
          <p:nvPr>
            <p:ph type="body" idx="1"/>
          </p:nvPr>
        </p:nvSpPr>
        <p:spPr>
          <a:xfrm>
            <a:off x="3810001" y="1915999"/>
            <a:ext cx="75438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D3CD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88D3C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/ Section Divider">
  <p:cSld name="2 / Section Divid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16" y="0"/>
            <a:ext cx="121769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1"/>
          <p:cNvSpPr txBox="1">
            <a:spLocks noGrp="1"/>
          </p:cNvSpPr>
          <p:nvPr>
            <p:ph type="body" idx="1"/>
          </p:nvPr>
        </p:nvSpPr>
        <p:spPr>
          <a:xfrm>
            <a:off x="3810001" y="1915999"/>
            <a:ext cx="75438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D3CD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88D3C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281936" y="5792225"/>
            <a:ext cx="3314700" cy="8509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/>
          <p:nvPr/>
        </p:nvSpPr>
        <p:spPr>
          <a:xfrm rot="10800000" flipH="1">
            <a:off x="0" y="0"/>
            <a:ext cx="12192000" cy="6858000"/>
          </a:xfrm>
          <a:prstGeom prst="rect">
            <a:avLst/>
          </a:prstGeom>
          <a:solidFill>
            <a:srgbClr val="0F4C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/>
          <p:nvPr/>
        </p:nvSpPr>
        <p:spPr>
          <a:xfrm>
            <a:off x="0" y="6479351"/>
            <a:ext cx="12192000" cy="3786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3083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Google Shape;104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4262" y="6479351"/>
            <a:ext cx="565062" cy="37864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9" r:id="rId4"/>
    <p:sldLayoutId id="214748367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body" idx="1"/>
          </p:nvPr>
        </p:nvSpPr>
        <p:spPr>
          <a:xfrm>
            <a:off x="555625" y="3452651"/>
            <a:ext cx="11094900" cy="14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/>
              <a:t>TRANSIT PLAN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/>
              <a:t>JUNE 29, 2023</a:t>
            </a:r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6"/>
          </p:nvPr>
        </p:nvSpPr>
        <p:spPr>
          <a:xfrm>
            <a:off x="566016" y="794246"/>
            <a:ext cx="11094900" cy="24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en-US">
                <a:solidFill>
                  <a:srgbClr val="E2AB43"/>
                </a:solidFill>
              </a:rPr>
              <a:t>CITY OF SAMMAMISH </a:t>
            </a:r>
            <a:endParaRPr>
              <a:solidFill>
                <a:srgbClr val="E2AB4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en-US">
                <a:solidFill>
                  <a:srgbClr val="E2AB43"/>
                </a:solidFill>
              </a:rPr>
              <a:t>PUBLIC OPEN HOUSE</a:t>
            </a:r>
            <a:endParaRPr>
              <a:solidFill>
                <a:srgbClr val="E2AB43"/>
              </a:solidFill>
            </a:endParaRPr>
          </a:p>
        </p:txBody>
      </p:sp>
      <p:sp>
        <p:nvSpPr>
          <p:cNvPr id="156" name="Google Shape;156;p27"/>
          <p:cNvSpPr txBox="1"/>
          <p:nvPr/>
        </p:nvSpPr>
        <p:spPr>
          <a:xfrm>
            <a:off x="566025" y="5573600"/>
            <a:ext cx="4363500" cy="2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F4C8F"/>
                </a:solidFill>
                <a:latin typeface="Verdana"/>
                <a:ea typeface="Verdana"/>
                <a:cs typeface="Verdana"/>
                <a:sym typeface="Verdana"/>
              </a:rPr>
              <a:t>DOUG MCINTYRE</a:t>
            </a:r>
            <a:endParaRPr b="1">
              <a:solidFill>
                <a:srgbClr val="0F4C8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7" name="Google Shape;157;p27"/>
          <p:cNvSpPr txBox="1"/>
          <p:nvPr/>
        </p:nvSpPr>
        <p:spPr>
          <a:xfrm>
            <a:off x="566025" y="5838228"/>
            <a:ext cx="4363500" cy="2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SR TRANSPORTATION PLANNING MANAGER</a:t>
            </a:r>
            <a:endParaRPr>
              <a:solidFill>
                <a:srgbClr val="17161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8" name="Google Shape;158;p27"/>
          <p:cNvSpPr txBox="1"/>
          <p:nvPr/>
        </p:nvSpPr>
        <p:spPr>
          <a:xfrm>
            <a:off x="566026" y="6099465"/>
            <a:ext cx="43635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(425) 295-0628 •  DMcIntyre@sammamish.us</a:t>
            </a:r>
            <a:endParaRPr>
              <a:solidFill>
                <a:srgbClr val="17161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9" name="Google Shape;15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7475" y="5573601"/>
            <a:ext cx="2562225" cy="81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7"/>
          <p:cNvSpPr txBox="1">
            <a:spLocks noGrp="1"/>
          </p:cNvSpPr>
          <p:nvPr>
            <p:ph type="body" idx="1"/>
          </p:nvPr>
        </p:nvSpPr>
        <p:spPr>
          <a:xfrm>
            <a:off x="343698" y="202729"/>
            <a:ext cx="11409845" cy="861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>
                <a:solidFill>
                  <a:srgbClr val="0F4C8F"/>
                </a:solidFill>
              </a:rPr>
              <a:t>DEMOGRAPHIC DATA (2021)</a:t>
            </a:r>
            <a:endParaRPr lang="en-US"/>
          </a:p>
        </p:txBody>
      </p:sp>
      <p:sp>
        <p:nvSpPr>
          <p:cNvPr id="254" name="Google Shape;254;p37"/>
          <p:cNvSpPr txBox="1">
            <a:spLocks noGrp="1"/>
          </p:cNvSpPr>
          <p:nvPr>
            <p:ph type="body" idx="4"/>
          </p:nvPr>
        </p:nvSpPr>
        <p:spPr>
          <a:xfrm>
            <a:off x="11289322" y="6503044"/>
            <a:ext cx="567944" cy="33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A45E8E5-E381-08C5-AD39-F975932DB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5681"/>
            <a:ext cx="7924798" cy="380663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E5D16703-26C6-A586-EB8E-0E51CD5E01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56" t="90" b="180"/>
          <a:stretch/>
        </p:blipFill>
        <p:spPr>
          <a:xfrm>
            <a:off x="8068238" y="1740834"/>
            <a:ext cx="3872754" cy="3731981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E7FE8C2D-93A4-710F-8FEF-D6FFD2FE99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4" t="19459" r="87156" b="24865"/>
          <a:stretch/>
        </p:blipFill>
        <p:spPr>
          <a:xfrm rot="5400000">
            <a:off x="9569824" y="-642296"/>
            <a:ext cx="887508" cy="38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83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475F501F-B4A0-BC82-E3F5-04522D7F59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99" t="2276" r="13307" b="30804"/>
          <a:stretch/>
        </p:blipFill>
        <p:spPr>
          <a:xfrm>
            <a:off x="2940422" y="899416"/>
            <a:ext cx="4975413" cy="5900841"/>
          </a:xfrm>
          <a:prstGeom prst="rect">
            <a:avLst/>
          </a:prstGeom>
        </p:spPr>
      </p:pic>
      <p:sp>
        <p:nvSpPr>
          <p:cNvPr id="252" name="Google Shape;252;p37"/>
          <p:cNvSpPr txBox="1">
            <a:spLocks noGrp="1"/>
          </p:cNvSpPr>
          <p:nvPr>
            <p:ph type="body" idx="4294967295"/>
          </p:nvPr>
        </p:nvSpPr>
        <p:spPr>
          <a:xfrm>
            <a:off x="0" y="142159"/>
            <a:ext cx="11409363" cy="86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b="1">
                <a:solidFill>
                  <a:srgbClr val="0F4C8F"/>
                </a:solidFill>
                <a:latin typeface="Verdana"/>
                <a:ea typeface="Verdana"/>
                <a:sym typeface="Verdana"/>
              </a:rPr>
              <a:t>EXISTING POPULATION DENSITY (2021) </a:t>
            </a:r>
            <a:endParaRPr lang="en-US" sz="3200" b="1">
              <a:solidFill>
                <a:srgbClr val="0F4C8F"/>
              </a:solidFill>
              <a:latin typeface="Verdana"/>
              <a:ea typeface="Verdana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625C81C-7F30-8BE0-5B5F-8E7A108151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444" t="82398" r="36791" b="4010"/>
          <a:stretch/>
        </p:blipFill>
        <p:spPr>
          <a:xfrm>
            <a:off x="6517342" y="899415"/>
            <a:ext cx="1425389" cy="127858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297AC54E-BEDA-52CB-65D1-FFFA02F02F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844" t="77778" r="3568" b="8264"/>
          <a:stretch/>
        </p:blipFill>
        <p:spPr>
          <a:xfrm>
            <a:off x="6517341" y="2138587"/>
            <a:ext cx="1427402" cy="118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7"/>
          <p:cNvSpPr txBox="1">
            <a:spLocks noGrp="1"/>
          </p:cNvSpPr>
          <p:nvPr>
            <p:ph type="body" idx="1"/>
          </p:nvPr>
        </p:nvSpPr>
        <p:spPr>
          <a:xfrm>
            <a:off x="352663" y="346164"/>
            <a:ext cx="11409845" cy="861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>
                <a:solidFill>
                  <a:srgbClr val="0F4C8F"/>
                </a:solidFill>
              </a:rPr>
              <a:t>ZERO VEHICLE HOUSEHOLDS (2021)</a:t>
            </a:r>
          </a:p>
        </p:txBody>
      </p:sp>
      <p:sp>
        <p:nvSpPr>
          <p:cNvPr id="254" name="Google Shape;254;p37"/>
          <p:cNvSpPr txBox="1">
            <a:spLocks noGrp="1"/>
          </p:cNvSpPr>
          <p:nvPr>
            <p:ph type="body" idx="4"/>
          </p:nvPr>
        </p:nvSpPr>
        <p:spPr>
          <a:xfrm>
            <a:off x="11289322" y="6503044"/>
            <a:ext cx="567944" cy="33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450DEF-682A-0898-AD39-BBF21A60B6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93" t="1652" r="13629" b="30241"/>
          <a:stretch/>
        </p:blipFill>
        <p:spPr>
          <a:xfrm>
            <a:off x="-1" y="1007794"/>
            <a:ext cx="4805090" cy="5845995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0DB4B17B-F83A-8EBD-5508-C2BE7803F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70" t="77382" r="28033" b="8386"/>
          <a:stretch/>
        </p:blipFill>
        <p:spPr>
          <a:xfrm>
            <a:off x="2967319" y="1007795"/>
            <a:ext cx="1835252" cy="1201477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571270BC-3D0A-7C6B-4CA0-833C14921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1104" y="1308729"/>
            <a:ext cx="3702423" cy="505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93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sz="3200" b="1">
                <a:solidFill>
                  <a:srgbClr val="0F4C8F"/>
                </a:solidFill>
                <a:latin typeface="Verdana"/>
                <a:ea typeface="Verdana"/>
              </a:rPr>
              <a:t>EXISTING COMMUTE PATTERNS</a:t>
            </a:r>
            <a:r>
              <a:rPr lang="en-US" sz="3200">
                <a:solidFill>
                  <a:srgbClr val="0F4C8F"/>
                </a:solidFill>
              </a:rPr>
              <a:t> (2021)</a:t>
            </a:r>
            <a:endParaRPr lang="en-US" sz="3200" b="1">
              <a:solidFill>
                <a:srgbClr val="0F4C8F"/>
              </a:solidFill>
              <a:latin typeface="Verdana"/>
              <a:ea typeface="Verdana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8B14C7-F867-31F9-FCE1-316981D46B49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5" name="Google Shape;25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37151" y="346175"/>
            <a:ext cx="2272977" cy="101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ACBB873-081D-81B2-22F5-0D244D1BF9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34" t="2918" r="13043" b="31062"/>
          <a:stretch/>
        </p:blipFill>
        <p:spPr>
          <a:xfrm>
            <a:off x="0" y="1099219"/>
            <a:ext cx="4966454" cy="576104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B7940B5-F98E-21A2-4596-01939E8147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862" t="77015" r="32609" b="5970"/>
          <a:stretch/>
        </p:blipFill>
        <p:spPr>
          <a:xfrm>
            <a:off x="3316941" y="1099220"/>
            <a:ext cx="1650391" cy="153433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6A1571DC-B0A9-141F-47CB-32488D0BE3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922" t="1735" r="19054" b="90022"/>
          <a:stretch/>
        </p:blipFill>
        <p:spPr>
          <a:xfrm>
            <a:off x="5405719" y="1448107"/>
            <a:ext cx="6379475" cy="49301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1DF7C6D-99D3-D7E7-8D41-1356FDF964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60" t="16026" r="1752" b="240"/>
          <a:stretch/>
        </p:blipFill>
        <p:spPr>
          <a:xfrm>
            <a:off x="5144477" y="2164066"/>
            <a:ext cx="6904960" cy="363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51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7"/>
          <p:cNvSpPr txBox="1">
            <a:spLocks noGrp="1"/>
          </p:cNvSpPr>
          <p:nvPr>
            <p:ph type="body" idx="4"/>
          </p:nvPr>
        </p:nvSpPr>
        <p:spPr>
          <a:xfrm>
            <a:off x="11289322" y="6503044"/>
            <a:ext cx="567944" cy="33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7" name="Google Shape;252;p37">
            <a:extLst>
              <a:ext uri="{FF2B5EF4-FFF2-40B4-BE49-F238E27FC236}">
                <a16:creationId xmlns:a16="http://schemas.microsoft.com/office/drawing/2014/main" id="{AAD0B792-251F-8395-BABE-5F9313AA0817}"/>
              </a:ext>
            </a:extLst>
          </p:cNvPr>
          <p:cNvSpPr txBox="1">
            <a:spLocks/>
          </p:cNvSpPr>
          <p:nvPr/>
        </p:nvSpPr>
        <p:spPr>
          <a:xfrm>
            <a:off x="227157" y="265482"/>
            <a:ext cx="11409845" cy="861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n-US" sz="3200">
                <a:solidFill>
                  <a:srgbClr val="0F4C8F"/>
                </a:solidFill>
              </a:rPr>
              <a:t>EXISTING COMMUTE PATTERNS (2021)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608AFDF-C77F-12DC-404B-AAAEBD726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694" y="997567"/>
            <a:ext cx="10479742" cy="579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83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E58297-0D88-F9B0-9A61-392F521FFB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3" t="1028" r="1338" b="28114"/>
          <a:stretch/>
        </p:blipFill>
        <p:spPr>
          <a:xfrm>
            <a:off x="1" y="1298050"/>
            <a:ext cx="11811735" cy="5559053"/>
          </a:xfrm>
          <a:prstGeom prst="rect">
            <a:avLst/>
          </a:prstGeom>
        </p:spPr>
      </p:pic>
      <p:sp>
        <p:nvSpPr>
          <p:cNvPr id="252" name="Google Shape;252;p37"/>
          <p:cNvSpPr txBox="1">
            <a:spLocks noGrp="1"/>
          </p:cNvSpPr>
          <p:nvPr>
            <p:ph type="body" idx="1"/>
          </p:nvPr>
        </p:nvSpPr>
        <p:spPr>
          <a:xfrm>
            <a:off x="343698" y="202729"/>
            <a:ext cx="11409845" cy="861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>
                <a:solidFill>
                  <a:srgbClr val="0F4C8F"/>
                </a:solidFill>
              </a:rPr>
              <a:t>EXISTING TRANSIT (2023)</a:t>
            </a:r>
            <a:endParaRPr>
              <a:solidFill>
                <a:srgbClr val="0F4C8F"/>
              </a:solidFill>
            </a:endParaRPr>
          </a:p>
        </p:txBody>
      </p:sp>
      <p:sp>
        <p:nvSpPr>
          <p:cNvPr id="254" name="Google Shape;254;p37"/>
          <p:cNvSpPr txBox="1">
            <a:spLocks noGrp="1"/>
          </p:cNvSpPr>
          <p:nvPr>
            <p:ph type="body" idx="4"/>
          </p:nvPr>
        </p:nvSpPr>
        <p:spPr>
          <a:xfrm>
            <a:off x="11289322" y="6503044"/>
            <a:ext cx="567944" cy="33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B825854-42BA-7F1B-5FED-6117157773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65" t="80383" r="44391" b="1622"/>
          <a:stretch/>
        </p:blipFill>
        <p:spPr>
          <a:xfrm>
            <a:off x="1550893" y="1298049"/>
            <a:ext cx="2366702" cy="8612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63034E-BDEB-D71A-F19B-BB2EFADD2F81}"/>
              </a:ext>
            </a:extLst>
          </p:cNvPr>
          <p:cNvSpPr txBox="1"/>
          <p:nvPr/>
        </p:nvSpPr>
        <p:spPr>
          <a:xfrm>
            <a:off x="-26894" y="5898776"/>
            <a:ext cx="113851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Terminates in Seattle</a:t>
            </a:r>
          </a:p>
        </p:txBody>
      </p:sp>
      <p:pic>
        <p:nvPicPr>
          <p:cNvPr id="11" name="Graphic 11" descr="Line arrow: Straight with solid fill">
            <a:extLst>
              <a:ext uri="{FF2B5EF4-FFF2-40B4-BE49-F238E27FC236}">
                <a16:creationId xmlns:a16="http://schemas.microsoft.com/office/drawing/2014/main" id="{85E5D4A9-F6EA-7347-3C2E-1ADB26AAD0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00000">
            <a:off x="-17929" y="5356412"/>
            <a:ext cx="528918" cy="5199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824C71A-870B-BE7D-8415-C373C041BA6C}"/>
              </a:ext>
            </a:extLst>
          </p:cNvPr>
          <p:cNvSpPr txBox="1"/>
          <p:nvPr/>
        </p:nvSpPr>
        <p:spPr>
          <a:xfrm>
            <a:off x="7888941" y="5791199"/>
            <a:ext cx="113851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Terminates in Seattle</a:t>
            </a:r>
          </a:p>
        </p:txBody>
      </p:sp>
      <p:pic>
        <p:nvPicPr>
          <p:cNvPr id="13" name="Graphic 11" descr="Line arrow: Straight with solid fill">
            <a:extLst>
              <a:ext uri="{FF2B5EF4-FFF2-40B4-BE49-F238E27FC236}">
                <a16:creationId xmlns:a16="http://schemas.microsoft.com/office/drawing/2014/main" id="{71B49AAE-CEF8-E3C6-9877-1526C7659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00000">
            <a:off x="7897906" y="5248835"/>
            <a:ext cx="528918" cy="51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19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EF45BA0E-BB3E-8583-871F-47095EB016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24" t="2301" r="11928" b="29755"/>
          <a:stretch/>
        </p:blipFill>
        <p:spPr>
          <a:xfrm>
            <a:off x="-2" y="946571"/>
            <a:ext cx="5047135" cy="5915626"/>
          </a:xfrm>
          <a:prstGeom prst="rect">
            <a:avLst/>
          </a:prstGeom>
        </p:spPr>
      </p:pic>
      <p:sp>
        <p:nvSpPr>
          <p:cNvPr id="252" name="Google Shape;252;p37"/>
          <p:cNvSpPr txBox="1">
            <a:spLocks noGrp="1"/>
          </p:cNvSpPr>
          <p:nvPr>
            <p:ph type="body" idx="4294967295"/>
          </p:nvPr>
        </p:nvSpPr>
        <p:spPr>
          <a:xfrm>
            <a:off x="0" y="142159"/>
            <a:ext cx="11409363" cy="86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b="1">
                <a:solidFill>
                  <a:srgbClr val="0F4C8F"/>
                </a:solidFill>
                <a:latin typeface="Verdana"/>
                <a:ea typeface="Verdana"/>
                <a:sym typeface="Verdana"/>
              </a:rPr>
              <a:t>EXISTING POPULATION WALKSHE</a:t>
            </a:r>
            <a:r>
              <a:rPr lang="en-US" sz="3200" b="1">
                <a:solidFill>
                  <a:srgbClr val="0F4C8F"/>
                </a:solidFill>
                <a:latin typeface="Verdana"/>
                <a:ea typeface="Verdana"/>
              </a:rPr>
              <a:t>D (2020)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D3B3D0D3-A306-8576-9AB3-90EDFB3FA6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936" t="77914" r="29225" b="12667"/>
          <a:stretch/>
        </p:blipFill>
        <p:spPr>
          <a:xfrm>
            <a:off x="2976284" y="946571"/>
            <a:ext cx="2070852" cy="9358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928C02-B437-928E-8849-B12E8FA028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844" t="77778" r="3568" b="8264"/>
          <a:stretch/>
        </p:blipFill>
        <p:spPr>
          <a:xfrm>
            <a:off x="3657600" y="5661717"/>
            <a:ext cx="1400508" cy="1166778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C60D9D5-7791-8DA0-E80E-01FD1D64D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700063"/>
              </p:ext>
            </p:extLst>
          </p:nvPr>
        </p:nvGraphicFramePr>
        <p:xfrm>
          <a:off x="5262281" y="1712257"/>
          <a:ext cx="6767630" cy="32407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20470">
                  <a:extLst>
                    <a:ext uri="{9D8B030D-6E8A-4147-A177-3AD203B41FA5}">
                      <a16:colId xmlns:a16="http://schemas.microsoft.com/office/drawing/2014/main" val="4064995987"/>
                    </a:ext>
                  </a:extLst>
                </a:gridCol>
                <a:gridCol w="2268070">
                  <a:extLst>
                    <a:ext uri="{9D8B030D-6E8A-4147-A177-3AD203B41FA5}">
                      <a16:colId xmlns:a16="http://schemas.microsoft.com/office/drawing/2014/main" val="1838362130"/>
                    </a:ext>
                  </a:extLst>
                </a:gridCol>
                <a:gridCol w="2079090">
                  <a:extLst>
                    <a:ext uri="{9D8B030D-6E8A-4147-A177-3AD203B41FA5}">
                      <a16:colId xmlns:a16="http://schemas.microsoft.com/office/drawing/2014/main" val="2090152990"/>
                    </a:ext>
                  </a:extLst>
                </a:gridCol>
              </a:tblGrid>
              <a:tr h="680456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Verdana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Verdana"/>
                        </a:rPr>
                        <a:t>Access to Transit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977627"/>
                  </a:ext>
                </a:extLst>
              </a:tr>
              <a:tr h="930419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Verdana"/>
                        </a:rPr>
                        <a:t>Area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Verdana"/>
                        </a:rPr>
                        <a:t>Total Population (2020)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Verdana"/>
                        </a:rPr>
                        <a:t>Total Jobs (2020)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29242506"/>
                  </a:ext>
                </a:extLst>
              </a:tr>
              <a:tr h="66656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1" i="0" u="none" strike="noStrike" noProof="0">
                          <a:latin typeface="Verdana"/>
                        </a:rPr>
                        <a:t>1/4-Mile </a:t>
                      </a:r>
                      <a:endParaRPr lang="en-US" sz="2400">
                        <a:latin typeface="Verdana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2400" b="1" i="0" u="none" strike="noStrike" noProof="0">
                          <a:latin typeface="Verdana"/>
                        </a:rPr>
                        <a:t>Walkshed</a:t>
                      </a:r>
                      <a:endParaRPr lang="en-US" sz="2400">
                        <a:latin typeface="Verdana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Verdana"/>
                        </a:rPr>
                        <a:t>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Verdana"/>
                        </a:rPr>
                        <a:t>11%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74070716"/>
                  </a:ext>
                </a:extLst>
              </a:tr>
              <a:tr h="33328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1" i="0" u="none" strike="noStrike" noProof="0">
                          <a:latin typeface="Verdana"/>
                        </a:rPr>
                        <a:t>1/2-Mile </a:t>
                      </a:r>
                      <a:endParaRPr lang="en-US" sz="2400">
                        <a:latin typeface="Verdana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2400" b="1" i="0" u="none" strike="noStrike" noProof="0">
                          <a:latin typeface="Verdana"/>
                        </a:rPr>
                        <a:t>Walkshed</a:t>
                      </a:r>
                      <a:endParaRPr lang="en-US" sz="2400">
                        <a:latin typeface="Verdana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Verdana"/>
                        </a:rPr>
                        <a:t>14%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Verdana"/>
                        </a:rPr>
                        <a:t>26%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6007101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F2F664EB-7FB7-1906-2484-8422A55E49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85" t="7483" r="22633" b="31573"/>
          <a:stretch/>
        </p:blipFill>
        <p:spPr>
          <a:xfrm>
            <a:off x="304800" y="901988"/>
            <a:ext cx="4697491" cy="5959591"/>
          </a:xfrm>
          <a:prstGeom prst="rect">
            <a:avLst/>
          </a:prstGeom>
        </p:spPr>
      </p:pic>
      <p:sp>
        <p:nvSpPr>
          <p:cNvPr id="252" name="Google Shape;252;p37"/>
          <p:cNvSpPr txBox="1">
            <a:spLocks noGrp="1"/>
          </p:cNvSpPr>
          <p:nvPr>
            <p:ph type="body" idx="1"/>
          </p:nvPr>
        </p:nvSpPr>
        <p:spPr>
          <a:xfrm>
            <a:off x="137510" y="157905"/>
            <a:ext cx="11723609" cy="745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>
                <a:solidFill>
                  <a:srgbClr val="0F4C8F"/>
                </a:solidFill>
              </a:rPr>
              <a:t>EXISTING RIDERSHIP (2022)</a:t>
            </a:r>
            <a:endParaRPr>
              <a:solidFill>
                <a:srgbClr val="0F4C8F"/>
              </a:solidFill>
            </a:endParaRPr>
          </a:p>
        </p:txBody>
      </p:sp>
      <p:sp>
        <p:nvSpPr>
          <p:cNvPr id="254" name="Google Shape;254;p37"/>
          <p:cNvSpPr txBox="1">
            <a:spLocks noGrp="1"/>
          </p:cNvSpPr>
          <p:nvPr>
            <p:ph type="body" idx="4"/>
          </p:nvPr>
        </p:nvSpPr>
        <p:spPr>
          <a:xfrm>
            <a:off x="11289322" y="6503044"/>
            <a:ext cx="567944" cy="33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0F6AFE5-1C82-A162-0E38-40258F302C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579" t="76974" r="25974" b="8231"/>
          <a:stretch/>
        </p:blipFill>
        <p:spPr>
          <a:xfrm>
            <a:off x="3110754" y="900402"/>
            <a:ext cx="1893716" cy="119359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F3DE063-25B5-7B44-B742-19D990A1EA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08" t="549" r="26127" b="90247"/>
          <a:stretch/>
        </p:blipFill>
        <p:spPr>
          <a:xfrm>
            <a:off x="6096000" y="901976"/>
            <a:ext cx="5277937" cy="5999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046390-4E7C-C325-C781-8BC854A736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16" b="7258"/>
          <a:stretch/>
        </p:blipFill>
        <p:spPr>
          <a:xfrm>
            <a:off x="5289176" y="1806695"/>
            <a:ext cx="6831103" cy="324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40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DF854DE0-658A-2D1C-EFED-FA0BFE20E0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2" t="22097" r="1639" b="33968"/>
          <a:stretch/>
        </p:blipFill>
        <p:spPr>
          <a:xfrm>
            <a:off x="0" y="1663976"/>
            <a:ext cx="6489699" cy="4006101"/>
          </a:xfrm>
          <a:prstGeom prst="rect">
            <a:avLst/>
          </a:prstGeom>
        </p:spPr>
      </p:pic>
      <p:sp>
        <p:nvSpPr>
          <p:cNvPr id="252" name="Google Shape;252;p37"/>
          <p:cNvSpPr txBox="1">
            <a:spLocks noGrp="1"/>
          </p:cNvSpPr>
          <p:nvPr>
            <p:ph type="body" idx="1"/>
          </p:nvPr>
        </p:nvSpPr>
        <p:spPr>
          <a:xfrm>
            <a:off x="352663" y="346164"/>
            <a:ext cx="11409845" cy="861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>
                <a:solidFill>
                  <a:srgbClr val="0F4C8F"/>
                </a:solidFill>
              </a:rPr>
              <a:t>TRANSIT DATA (2023)</a:t>
            </a:r>
            <a:endParaRPr>
              <a:solidFill>
                <a:srgbClr val="0F4C8F"/>
              </a:solidFill>
            </a:endParaRPr>
          </a:p>
        </p:txBody>
      </p:sp>
      <p:sp>
        <p:nvSpPr>
          <p:cNvPr id="254" name="Google Shape;254;p37"/>
          <p:cNvSpPr txBox="1">
            <a:spLocks noGrp="1"/>
          </p:cNvSpPr>
          <p:nvPr>
            <p:ph type="body" idx="4"/>
          </p:nvPr>
        </p:nvSpPr>
        <p:spPr>
          <a:xfrm>
            <a:off x="11289322" y="6503044"/>
            <a:ext cx="567944" cy="33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9E45EAAF-83A2-49BA-E09B-3A89530A92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27" t="11494" r="19239" b="25944"/>
          <a:stretch/>
        </p:blipFill>
        <p:spPr>
          <a:xfrm>
            <a:off x="7360026" y="631947"/>
            <a:ext cx="4446495" cy="5791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91638F-C2FB-0703-2B75-0A27686987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280" t="77011" r="27330" b="6076"/>
          <a:stretch/>
        </p:blipFill>
        <p:spPr>
          <a:xfrm>
            <a:off x="7360024" y="631946"/>
            <a:ext cx="1696877" cy="1317841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3A23B95A-B83E-CB91-71AF-BC94450701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564" t="77077" r="23762" b="6923"/>
          <a:stretch/>
        </p:blipFill>
        <p:spPr>
          <a:xfrm>
            <a:off x="4419601" y="1662071"/>
            <a:ext cx="2070833" cy="1310523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855835E2-21D7-15C7-6195-BA043C8EF8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040" t="88268" r="23796" b="6798"/>
          <a:stretch/>
        </p:blipFill>
        <p:spPr>
          <a:xfrm>
            <a:off x="5970494" y="1993765"/>
            <a:ext cx="1220451" cy="66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64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6F595E6C-46FB-D9CE-6AD5-DCD413AE4D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54" t="8470" r="22525" b="29843"/>
          <a:stretch/>
        </p:blipFill>
        <p:spPr>
          <a:xfrm>
            <a:off x="6696636" y="1116612"/>
            <a:ext cx="4197939" cy="5745991"/>
          </a:xfrm>
          <a:prstGeom prst="rect">
            <a:avLst/>
          </a:prstGeom>
        </p:spPr>
      </p:pic>
      <p:sp>
        <p:nvSpPr>
          <p:cNvPr id="252" name="Google Shape;252;p37"/>
          <p:cNvSpPr txBox="1">
            <a:spLocks noGrp="1"/>
          </p:cNvSpPr>
          <p:nvPr>
            <p:ph type="body" idx="1"/>
          </p:nvPr>
        </p:nvSpPr>
        <p:spPr>
          <a:xfrm>
            <a:off x="352663" y="346164"/>
            <a:ext cx="11409845" cy="861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>
                <a:solidFill>
                  <a:srgbClr val="0F4C8F"/>
                </a:solidFill>
              </a:rPr>
              <a:t>TRANSIT DELAY- ROUTE 269 (2021)</a:t>
            </a:r>
            <a:endParaRPr>
              <a:solidFill>
                <a:srgbClr val="0F4C8F"/>
              </a:solidFill>
            </a:endParaRPr>
          </a:p>
        </p:txBody>
      </p:sp>
      <p:sp>
        <p:nvSpPr>
          <p:cNvPr id="254" name="Google Shape;254;p37"/>
          <p:cNvSpPr txBox="1">
            <a:spLocks noGrp="1"/>
          </p:cNvSpPr>
          <p:nvPr>
            <p:ph type="body" idx="4"/>
          </p:nvPr>
        </p:nvSpPr>
        <p:spPr>
          <a:xfrm>
            <a:off x="11289322" y="6503044"/>
            <a:ext cx="567944" cy="33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F81EDED-E558-B035-DB49-B662AC0373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089" t="77695" r="30831" b="5700"/>
          <a:stretch/>
        </p:blipFill>
        <p:spPr>
          <a:xfrm>
            <a:off x="9386048" y="1116611"/>
            <a:ext cx="1506390" cy="129249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FF479C3-0C9D-77EB-CA28-88D162EA19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50" t="9124" r="22749" b="30109"/>
          <a:stretch/>
        </p:blipFill>
        <p:spPr>
          <a:xfrm>
            <a:off x="457200" y="1115943"/>
            <a:ext cx="4191430" cy="5740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68A03C-9918-6A34-D5CE-117F885864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774" t="77711" r="31031" b="5271"/>
          <a:stretch/>
        </p:blipFill>
        <p:spPr>
          <a:xfrm>
            <a:off x="3182470" y="1115942"/>
            <a:ext cx="1473130" cy="128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47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/>
          <p:nvPr/>
        </p:nvSpPr>
        <p:spPr>
          <a:xfrm>
            <a:off x="4965430" y="629268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Tonight’s Agenda</a:t>
            </a:r>
            <a:endParaRPr/>
          </a:p>
        </p:txBody>
      </p:sp>
      <p:sp>
        <p:nvSpPr>
          <p:cNvPr id="166" name="Google Shape;166;p28"/>
          <p:cNvSpPr txBox="1"/>
          <p:nvPr/>
        </p:nvSpPr>
        <p:spPr>
          <a:xfrm>
            <a:off x="4965419" y="2228300"/>
            <a:ext cx="6586500" cy="37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" indent="-72390">
              <a:lnSpc>
                <a:spcPct val="90000"/>
              </a:lnSpc>
              <a:buClr>
                <a:srgbClr val="1A4278"/>
              </a:buClr>
              <a:buSzPts val="2500"/>
              <a:buFont typeface="Arial"/>
              <a:buChar char="•"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Welcome and Introductions</a:t>
            </a:r>
            <a:endParaRPr sz="1100">
              <a:solidFill>
                <a:schemeClr val="dk1"/>
              </a:solidFill>
            </a:endParaRPr>
          </a:p>
          <a:p>
            <a:pPr marL="91440" indent="-72390">
              <a:lnSpc>
                <a:spcPct val="90000"/>
              </a:lnSpc>
              <a:spcBef>
                <a:spcPts val="1400"/>
              </a:spcBef>
              <a:buClr>
                <a:srgbClr val="1A4278"/>
              </a:buClr>
              <a:buSzPts val="2500"/>
              <a:buFont typeface="Arial"/>
              <a:buChar char="•"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873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•"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Background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873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•"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Existing Conditions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873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•"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Schedule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87350">
              <a:lnSpc>
                <a:spcPct val="90000"/>
              </a:lnSpc>
              <a:spcBef>
                <a:spcPts val="1400"/>
              </a:spcBef>
              <a:buClr>
                <a:srgbClr val="6D6E71"/>
              </a:buClr>
              <a:buSzPts val="2500"/>
              <a:buFont typeface="Calibri"/>
              <a:buChar char="•"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How to use Social Pinpoint</a:t>
            </a:r>
            <a:endParaRPr lang="en-US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" indent="-72390">
              <a:lnSpc>
                <a:spcPct val="90000"/>
              </a:lnSpc>
              <a:spcBef>
                <a:spcPts val="1400"/>
              </a:spcBef>
              <a:buClr>
                <a:srgbClr val="1A4278"/>
              </a:buClr>
              <a:buSzPts val="2500"/>
              <a:buFont typeface="Arial"/>
              <a:buChar char="•"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Public Input</a:t>
            </a:r>
            <a:endParaRPr sz="1100">
              <a:solidFill>
                <a:schemeClr val="dk1"/>
              </a:solidFill>
            </a:endParaRPr>
          </a:p>
        </p:txBody>
      </p:sp>
      <p:cxnSp>
        <p:nvCxnSpPr>
          <p:cNvPr id="167" name="Google Shape;167;p28"/>
          <p:cNvCxnSpPr/>
          <p:nvPr/>
        </p:nvCxnSpPr>
        <p:spPr>
          <a:xfrm>
            <a:off x="5080934" y="2115117"/>
            <a:ext cx="6309300" cy="0"/>
          </a:xfrm>
          <a:prstGeom prst="straightConnector1">
            <a:avLst/>
          </a:prstGeom>
          <a:noFill/>
          <a:ln w="19050" cap="flat" cmpd="sng">
            <a:solidFill>
              <a:srgbClr val="1A42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8" name="Google Shape;168;p28"/>
          <p:cNvSpPr txBox="1">
            <a:spLocks noGrp="1"/>
          </p:cNvSpPr>
          <p:nvPr>
            <p:ph type="sldNum" idx="12"/>
          </p:nvPr>
        </p:nvSpPr>
        <p:spPr>
          <a:xfrm>
            <a:off x="9300600" y="644892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2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69" name="Google Shape;169;p28"/>
          <p:cNvSpPr/>
          <p:nvPr/>
        </p:nvSpPr>
        <p:spPr>
          <a:xfrm>
            <a:off x="-11825" y="0"/>
            <a:ext cx="4733700" cy="6509100"/>
          </a:xfrm>
          <a:prstGeom prst="rect">
            <a:avLst/>
          </a:prstGeom>
          <a:solidFill>
            <a:srgbClr val="1A4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0" name="Google Shape;17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3800" y="2783701"/>
            <a:ext cx="2562225" cy="81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5"/>
          <p:cNvSpPr txBox="1">
            <a:spLocks noGrp="1"/>
          </p:cNvSpPr>
          <p:nvPr>
            <p:ph type="body" idx="1"/>
          </p:nvPr>
        </p:nvSpPr>
        <p:spPr>
          <a:xfrm>
            <a:off x="3810001" y="1915999"/>
            <a:ext cx="75438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D3CD"/>
              </a:buClr>
              <a:buSzPts val="3200"/>
              <a:buNone/>
            </a:pPr>
            <a:r>
              <a:rPr lang="en-US">
                <a:solidFill>
                  <a:srgbClr val="FFC324"/>
                </a:solidFill>
              </a:rPr>
              <a:t>Schedule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2"/>
          <p:cNvSpPr/>
          <p:nvPr/>
        </p:nvSpPr>
        <p:spPr>
          <a:xfrm rot="10800000" flipH="1">
            <a:off x="0" y="1746900"/>
            <a:ext cx="12192000" cy="471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32"/>
          <p:cNvSpPr/>
          <p:nvPr/>
        </p:nvSpPr>
        <p:spPr>
          <a:xfrm rot="10800000" flipH="1">
            <a:off x="0" y="6100697"/>
            <a:ext cx="12192000" cy="3786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32"/>
          <p:cNvSpPr txBox="1">
            <a:spLocks noGrp="1"/>
          </p:cNvSpPr>
          <p:nvPr>
            <p:ph type="body" idx="1"/>
          </p:nvPr>
        </p:nvSpPr>
        <p:spPr>
          <a:xfrm>
            <a:off x="352675" y="346179"/>
            <a:ext cx="11409900" cy="11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</a:pPr>
            <a:r>
              <a:rPr lang="en-US">
                <a:solidFill>
                  <a:srgbClr val="0F4C8F"/>
                </a:solidFill>
              </a:rPr>
              <a:t>SCHEDULE?</a:t>
            </a:r>
            <a:endParaRPr>
              <a:solidFill>
                <a:srgbClr val="0F4C8F"/>
              </a:solidFill>
            </a:endParaRPr>
          </a:p>
        </p:txBody>
      </p:sp>
      <p:sp>
        <p:nvSpPr>
          <p:cNvPr id="196" name="Google Shape;196;p32"/>
          <p:cNvSpPr txBox="1">
            <a:spLocks noGrp="1"/>
          </p:cNvSpPr>
          <p:nvPr>
            <p:ph type="body" idx="2"/>
          </p:nvPr>
        </p:nvSpPr>
        <p:spPr>
          <a:xfrm>
            <a:off x="11289322" y="6503044"/>
            <a:ext cx="567944" cy="33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grpSp>
        <p:nvGrpSpPr>
          <p:cNvPr id="197" name="Google Shape;197;p32"/>
          <p:cNvGrpSpPr/>
          <p:nvPr/>
        </p:nvGrpSpPr>
        <p:grpSpPr>
          <a:xfrm>
            <a:off x="1492882" y="3300639"/>
            <a:ext cx="8342547" cy="1034100"/>
            <a:chOff x="2329580" y="121410"/>
            <a:chExt cx="7238453" cy="1034100"/>
          </a:xfrm>
        </p:grpSpPr>
        <p:sp>
          <p:nvSpPr>
            <p:cNvPr id="200" name="Google Shape;200;p32"/>
            <p:cNvSpPr/>
            <p:nvPr/>
          </p:nvSpPr>
          <p:spPr>
            <a:xfrm>
              <a:off x="2329580" y="121410"/>
              <a:ext cx="2585100" cy="1034100"/>
            </a:xfrm>
            <a:prstGeom prst="chevron">
              <a:avLst>
                <a:gd name="adj" fmla="val 50000"/>
              </a:avLst>
            </a:prstGeom>
            <a:solidFill>
              <a:srgbClr val="307978">
                <a:alpha val="80000"/>
              </a:srgbClr>
            </a:solidFill>
            <a:ln w="158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2"/>
            <p:cNvSpPr txBox="1"/>
            <p:nvPr/>
          </p:nvSpPr>
          <p:spPr>
            <a:xfrm>
              <a:off x="2846619" y="121410"/>
              <a:ext cx="1551000" cy="103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4000" tIns="41325" rIns="41325" bIns="41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100"/>
                <a:buFont typeface="Calibri"/>
                <a:buNone/>
              </a:pPr>
              <a:r>
                <a:rPr lang="en-US" sz="31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Spring</a:t>
              </a:r>
              <a:endParaRPr sz="3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100"/>
                <a:buFont typeface="Calibri"/>
                <a:buNone/>
              </a:pPr>
              <a:r>
                <a:rPr lang="en-US" sz="31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2023</a:t>
              </a:r>
              <a:endParaRPr/>
            </a:p>
          </p:txBody>
        </p:sp>
        <p:sp>
          <p:nvSpPr>
            <p:cNvPr id="202" name="Google Shape;202;p32"/>
            <p:cNvSpPr/>
            <p:nvPr/>
          </p:nvSpPr>
          <p:spPr>
            <a:xfrm>
              <a:off x="4656257" y="121410"/>
              <a:ext cx="2585100" cy="1034100"/>
            </a:xfrm>
            <a:prstGeom prst="chevron">
              <a:avLst>
                <a:gd name="adj" fmla="val 50000"/>
              </a:avLst>
            </a:prstGeom>
            <a:solidFill>
              <a:srgbClr val="307978">
                <a:alpha val="69800"/>
              </a:srgbClr>
            </a:solidFill>
            <a:ln w="158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2"/>
            <p:cNvSpPr txBox="1"/>
            <p:nvPr/>
          </p:nvSpPr>
          <p:spPr>
            <a:xfrm>
              <a:off x="5173296" y="121410"/>
              <a:ext cx="1551000" cy="103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4000" tIns="41325" rIns="41325" bIns="41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100"/>
                <a:buFont typeface="Calibri"/>
                <a:buNone/>
              </a:pPr>
              <a:r>
                <a:rPr lang="en-US" sz="31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Summer</a:t>
              </a:r>
              <a:endParaRPr sz="3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100"/>
                <a:buFont typeface="Calibri"/>
                <a:buNone/>
              </a:pPr>
              <a:r>
                <a:rPr lang="en-US" sz="31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2023</a:t>
              </a:r>
              <a:endParaRPr/>
            </a:p>
          </p:txBody>
        </p:sp>
        <p:sp>
          <p:nvSpPr>
            <p:cNvPr id="204" name="Google Shape;204;p32"/>
            <p:cNvSpPr/>
            <p:nvPr/>
          </p:nvSpPr>
          <p:spPr>
            <a:xfrm>
              <a:off x="6982933" y="121410"/>
              <a:ext cx="2585100" cy="1034100"/>
            </a:xfrm>
            <a:prstGeom prst="chevron">
              <a:avLst>
                <a:gd name="adj" fmla="val 50000"/>
              </a:avLst>
            </a:prstGeom>
            <a:solidFill>
              <a:srgbClr val="307978">
                <a:alpha val="60000"/>
              </a:srgbClr>
            </a:solidFill>
            <a:ln w="158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2"/>
            <p:cNvSpPr txBox="1"/>
            <p:nvPr/>
          </p:nvSpPr>
          <p:spPr>
            <a:xfrm>
              <a:off x="7499972" y="121410"/>
              <a:ext cx="1551000" cy="103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4000" tIns="41325" rIns="41325" bIns="41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100"/>
                <a:buFont typeface="Calibri"/>
                <a:buNone/>
              </a:pPr>
              <a:r>
                <a:rPr lang="en-US" sz="31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Fall</a:t>
              </a:r>
              <a:endParaRPr sz="3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100"/>
                <a:buFont typeface="Calibri"/>
                <a:buNone/>
              </a:pPr>
              <a:r>
                <a:rPr lang="en-US" sz="31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2023</a:t>
              </a:r>
              <a:endParaRPr/>
            </a:p>
          </p:txBody>
        </p:sp>
      </p:grpSp>
      <p:sp>
        <p:nvSpPr>
          <p:cNvPr id="208" name="Google Shape;208;p32"/>
          <p:cNvSpPr/>
          <p:nvPr/>
        </p:nvSpPr>
        <p:spPr>
          <a:xfrm>
            <a:off x="2438450" y="4570700"/>
            <a:ext cx="2367000" cy="1740600"/>
          </a:xfrm>
          <a:prstGeom prst="wedgeEllipseCallout">
            <a:avLst>
              <a:gd name="adj1" fmla="val 40885"/>
              <a:gd name="adj2" fmla="val -69278"/>
            </a:avLst>
          </a:prstGeom>
          <a:solidFill>
            <a:srgbClr val="F29C1F"/>
          </a:solidFill>
          <a:ln w="158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TODAY!</a:t>
            </a:r>
            <a:endParaRPr sz="18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Workshop: Present Existing Conditions &amp; Solicit Feedback</a:t>
            </a:r>
            <a:endParaRPr/>
          </a:p>
        </p:txBody>
      </p:sp>
      <p:sp>
        <p:nvSpPr>
          <p:cNvPr id="209" name="Google Shape;209;p32"/>
          <p:cNvSpPr/>
          <p:nvPr/>
        </p:nvSpPr>
        <p:spPr>
          <a:xfrm>
            <a:off x="142155" y="1398335"/>
            <a:ext cx="2305252" cy="1837764"/>
          </a:xfrm>
          <a:prstGeom prst="wedgeEllipseCallout">
            <a:avLst>
              <a:gd name="adj1" fmla="val 32401"/>
              <a:gd name="adj2" fmla="val 67411"/>
            </a:avLst>
          </a:prstGeom>
          <a:solidFill>
            <a:srgbClr val="1A4278"/>
          </a:solidFill>
          <a:ln w="15875" cap="flat" cmpd="sng">
            <a:solidFill>
              <a:srgbClr val="E7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Existing Conditions</a:t>
            </a:r>
            <a:endParaRPr sz="1600"/>
          </a:p>
        </p:txBody>
      </p:sp>
      <p:sp>
        <p:nvSpPr>
          <p:cNvPr id="210" name="Google Shape;210;p32"/>
          <p:cNvSpPr/>
          <p:nvPr/>
        </p:nvSpPr>
        <p:spPr>
          <a:xfrm>
            <a:off x="7730829" y="4591045"/>
            <a:ext cx="2269800" cy="1740600"/>
          </a:xfrm>
          <a:prstGeom prst="wedgeEllipseCallout">
            <a:avLst>
              <a:gd name="adj1" fmla="val 19409"/>
              <a:gd name="adj2" fmla="val -67727"/>
            </a:avLst>
          </a:prstGeom>
          <a:solidFill>
            <a:srgbClr val="1A4278"/>
          </a:solidFill>
          <a:ln w="15875" cap="flat" cmpd="sng">
            <a:solidFill>
              <a:srgbClr val="E7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Adoption</a:t>
            </a:r>
            <a:endParaRPr sz="1600"/>
          </a:p>
        </p:txBody>
      </p:sp>
      <p:sp>
        <p:nvSpPr>
          <p:cNvPr id="212" name="Google Shape;212;p32"/>
          <p:cNvSpPr/>
          <p:nvPr/>
        </p:nvSpPr>
        <p:spPr>
          <a:xfrm>
            <a:off x="6353422" y="1267901"/>
            <a:ext cx="2269800" cy="1740600"/>
          </a:xfrm>
          <a:prstGeom prst="wedgeEllipseCallout">
            <a:avLst>
              <a:gd name="adj1" fmla="val -40949"/>
              <a:gd name="adj2" fmla="val 71672"/>
            </a:avLst>
          </a:prstGeom>
          <a:solidFill>
            <a:srgbClr val="1A4278"/>
          </a:solidFill>
          <a:ln w="15875" cap="flat" cmpd="sng">
            <a:solidFill>
              <a:srgbClr val="E7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00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Future Needs &amp; Capital </a:t>
            </a:r>
            <a:endParaRPr lang="en-US" sz="1600">
              <a:sym typeface="Calibri"/>
            </a:endParaRPr>
          </a:p>
          <a:p>
            <a:pPr algn="ctr"/>
            <a:r>
              <a:rPr lang="en-US" sz="200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Projects</a:t>
            </a:r>
            <a:endParaRPr sz="16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8"/>
          <p:cNvSpPr txBox="1">
            <a:spLocks noGrp="1"/>
          </p:cNvSpPr>
          <p:nvPr>
            <p:ph type="body" idx="1"/>
          </p:nvPr>
        </p:nvSpPr>
        <p:spPr>
          <a:xfrm>
            <a:off x="3810001" y="1915999"/>
            <a:ext cx="75438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>
                <a:solidFill>
                  <a:schemeClr val="accent1"/>
                </a:solidFill>
              </a:rPr>
              <a:t>Public Input and Social Pinpoint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3"/>
          <p:cNvSpPr/>
          <p:nvPr/>
        </p:nvSpPr>
        <p:spPr>
          <a:xfrm rot="10800000" flipH="1">
            <a:off x="0" y="1247100"/>
            <a:ext cx="12192000" cy="521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33"/>
          <p:cNvSpPr/>
          <p:nvPr/>
        </p:nvSpPr>
        <p:spPr>
          <a:xfrm rot="10800000" flipH="1">
            <a:off x="0" y="6100747"/>
            <a:ext cx="12192000" cy="37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33"/>
          <p:cNvSpPr txBox="1">
            <a:spLocks noGrp="1"/>
          </p:cNvSpPr>
          <p:nvPr>
            <p:ph type="body" idx="1"/>
          </p:nvPr>
        </p:nvSpPr>
        <p:spPr>
          <a:xfrm>
            <a:off x="352675" y="346179"/>
            <a:ext cx="11409900" cy="11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</a:pPr>
            <a:r>
              <a:rPr lang="en-US">
                <a:solidFill>
                  <a:srgbClr val="0F4C8F"/>
                </a:solidFill>
              </a:rPr>
              <a:t>PROJECT WEBSITE</a:t>
            </a:r>
            <a:endParaRPr>
              <a:solidFill>
                <a:srgbClr val="0F4C8F"/>
              </a:solidFill>
            </a:endParaRPr>
          </a:p>
        </p:txBody>
      </p:sp>
      <p:sp>
        <p:nvSpPr>
          <p:cNvPr id="220" name="Google Shape;220;p33"/>
          <p:cNvSpPr txBox="1">
            <a:spLocks noGrp="1"/>
          </p:cNvSpPr>
          <p:nvPr>
            <p:ph type="body" idx="2"/>
          </p:nvPr>
        </p:nvSpPr>
        <p:spPr>
          <a:xfrm>
            <a:off x="11289322" y="6503044"/>
            <a:ext cx="567900" cy="3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pic>
        <p:nvPicPr>
          <p:cNvPr id="221" name="Google Shape;22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8488" y="1247100"/>
            <a:ext cx="7915025" cy="5610901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3"/>
          <p:cNvSpPr txBox="1"/>
          <p:nvPr/>
        </p:nvSpPr>
        <p:spPr>
          <a:xfrm>
            <a:off x="5138325" y="5420175"/>
            <a:ext cx="1848300" cy="4002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3"/>
          <p:cNvSpPr/>
          <p:nvPr/>
        </p:nvSpPr>
        <p:spPr>
          <a:xfrm rot="10800000" flipH="1">
            <a:off x="0" y="1247100"/>
            <a:ext cx="12192000" cy="521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33"/>
          <p:cNvSpPr/>
          <p:nvPr/>
        </p:nvSpPr>
        <p:spPr>
          <a:xfrm rot="10800000" flipH="1">
            <a:off x="0" y="6100747"/>
            <a:ext cx="12192000" cy="37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33"/>
          <p:cNvSpPr txBox="1">
            <a:spLocks noGrp="1"/>
          </p:cNvSpPr>
          <p:nvPr>
            <p:ph type="body" idx="1"/>
          </p:nvPr>
        </p:nvSpPr>
        <p:spPr>
          <a:xfrm>
            <a:off x="352675" y="346179"/>
            <a:ext cx="11409900" cy="11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>
                <a:solidFill>
                  <a:srgbClr val="0F4C8F"/>
                </a:solidFill>
              </a:rPr>
              <a:t>Social Pinpoint</a:t>
            </a:r>
            <a:endParaRPr>
              <a:solidFill>
                <a:srgbClr val="0F4C8F"/>
              </a:solidFill>
            </a:endParaRPr>
          </a:p>
        </p:txBody>
      </p:sp>
      <p:sp>
        <p:nvSpPr>
          <p:cNvPr id="220" name="Google Shape;220;p33"/>
          <p:cNvSpPr txBox="1">
            <a:spLocks noGrp="1"/>
          </p:cNvSpPr>
          <p:nvPr>
            <p:ph type="body" idx="2"/>
          </p:nvPr>
        </p:nvSpPr>
        <p:spPr>
          <a:xfrm>
            <a:off x="11289322" y="6503044"/>
            <a:ext cx="567900" cy="3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3D2DE8BA-E917-ECE2-385B-4E3C9911F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216" y="1906264"/>
            <a:ext cx="3979312" cy="40796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1760E1-7D9B-1C56-3591-619567ADD8BF}"/>
              </a:ext>
            </a:extLst>
          </p:cNvPr>
          <p:cNvSpPr txBox="1"/>
          <p:nvPr/>
        </p:nvSpPr>
        <p:spPr>
          <a:xfrm>
            <a:off x="441575" y="3507375"/>
            <a:ext cx="6505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https://bit.ly/SammamishTransit</a:t>
            </a:r>
          </a:p>
        </p:txBody>
      </p:sp>
    </p:spTree>
    <p:extLst>
      <p:ext uri="{BB962C8B-B14F-4D97-AF65-F5344CB8AC3E}">
        <p14:creationId xmlns:p14="http://schemas.microsoft.com/office/powerpoint/2010/main" val="1467889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3"/>
          <p:cNvSpPr/>
          <p:nvPr/>
        </p:nvSpPr>
        <p:spPr>
          <a:xfrm rot="10800000" flipH="1">
            <a:off x="0" y="1247100"/>
            <a:ext cx="12192000" cy="521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33"/>
          <p:cNvSpPr/>
          <p:nvPr/>
        </p:nvSpPr>
        <p:spPr>
          <a:xfrm rot="10800000" flipH="1">
            <a:off x="0" y="6100747"/>
            <a:ext cx="12192000" cy="37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33"/>
          <p:cNvSpPr txBox="1">
            <a:spLocks noGrp="1"/>
          </p:cNvSpPr>
          <p:nvPr>
            <p:ph type="body" idx="1"/>
          </p:nvPr>
        </p:nvSpPr>
        <p:spPr>
          <a:xfrm>
            <a:off x="352675" y="346179"/>
            <a:ext cx="11409900" cy="11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>
                <a:solidFill>
                  <a:srgbClr val="0F4C8F"/>
                </a:solidFill>
              </a:rPr>
              <a:t>Social Pinpoint</a:t>
            </a:r>
            <a:endParaRPr>
              <a:solidFill>
                <a:srgbClr val="0F4C8F"/>
              </a:solidFill>
            </a:endParaRPr>
          </a:p>
        </p:txBody>
      </p:sp>
      <p:sp>
        <p:nvSpPr>
          <p:cNvPr id="220" name="Google Shape;220;p33"/>
          <p:cNvSpPr txBox="1">
            <a:spLocks noGrp="1"/>
          </p:cNvSpPr>
          <p:nvPr>
            <p:ph type="body" idx="2"/>
          </p:nvPr>
        </p:nvSpPr>
        <p:spPr>
          <a:xfrm>
            <a:off x="11289322" y="6503044"/>
            <a:ext cx="567900" cy="3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360BA9B-DAA4-CF68-BD4E-8A7206A29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119" y="1502968"/>
            <a:ext cx="11103733" cy="5333136"/>
          </a:xfrm>
          <a:prstGeom prst="rect">
            <a:avLst/>
          </a:prstGeom>
        </p:spPr>
      </p:pic>
      <p:sp>
        <p:nvSpPr>
          <p:cNvPr id="4" name="Google Shape;222;p33">
            <a:extLst>
              <a:ext uri="{FF2B5EF4-FFF2-40B4-BE49-F238E27FC236}">
                <a16:creationId xmlns:a16="http://schemas.microsoft.com/office/drawing/2014/main" id="{F31275F6-7E01-87A7-D282-3332D6E3F12D}"/>
              </a:ext>
            </a:extLst>
          </p:cNvPr>
          <p:cNvSpPr txBox="1"/>
          <p:nvPr/>
        </p:nvSpPr>
        <p:spPr>
          <a:xfrm>
            <a:off x="11856803" y="1663837"/>
            <a:ext cx="335033" cy="4002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09;p32">
            <a:extLst>
              <a:ext uri="{FF2B5EF4-FFF2-40B4-BE49-F238E27FC236}">
                <a16:creationId xmlns:a16="http://schemas.microsoft.com/office/drawing/2014/main" id="{C3E9E316-22AB-EAFF-0D8F-05269D666956}"/>
              </a:ext>
            </a:extLst>
          </p:cNvPr>
          <p:cNvSpPr/>
          <p:nvPr/>
        </p:nvSpPr>
        <p:spPr>
          <a:xfrm>
            <a:off x="10423914" y="4638"/>
            <a:ext cx="1738078" cy="1420969"/>
          </a:xfrm>
          <a:prstGeom prst="wedgeEllipseCallout">
            <a:avLst>
              <a:gd name="adj1" fmla="val 32401"/>
              <a:gd name="adj2" fmla="val 67411"/>
            </a:avLst>
          </a:prstGeom>
          <a:solidFill>
            <a:srgbClr val="1A4278"/>
          </a:solidFill>
          <a:ln w="15875" cap="flat" cmpd="sng">
            <a:solidFill>
              <a:srgbClr val="E7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00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Change Language (133 choices)</a:t>
            </a:r>
            <a:endParaRPr lang="en-US"/>
          </a:p>
        </p:txBody>
      </p:sp>
      <p:sp>
        <p:nvSpPr>
          <p:cNvPr id="13" name="Google Shape;208;p32">
            <a:extLst>
              <a:ext uri="{FF2B5EF4-FFF2-40B4-BE49-F238E27FC236}">
                <a16:creationId xmlns:a16="http://schemas.microsoft.com/office/drawing/2014/main" id="{D26BEECD-5EFA-7465-E026-5C704956A70A}"/>
              </a:ext>
            </a:extLst>
          </p:cNvPr>
          <p:cNvSpPr/>
          <p:nvPr/>
        </p:nvSpPr>
        <p:spPr>
          <a:xfrm>
            <a:off x="10423351" y="3111094"/>
            <a:ext cx="1540606" cy="1139586"/>
          </a:xfrm>
          <a:prstGeom prst="wedgeEllipseCallout">
            <a:avLst>
              <a:gd name="adj1" fmla="val 40885"/>
              <a:gd name="adj2" fmla="val -69278"/>
            </a:avLst>
          </a:prstGeom>
          <a:solidFill>
            <a:srgbClr val="F29C1F"/>
          </a:solidFill>
          <a:ln w="158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88000"/>
              </a:lnSpc>
            </a:pPr>
            <a:r>
              <a:rPr lang="en-US" sz="1800" b="1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Zoom in and out</a:t>
            </a:r>
            <a:endParaRPr lang="en-US" sz="1800" b="1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48541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3"/>
          <p:cNvSpPr/>
          <p:nvPr/>
        </p:nvSpPr>
        <p:spPr>
          <a:xfrm rot="10800000" flipH="1">
            <a:off x="0" y="1247100"/>
            <a:ext cx="12192000" cy="521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33"/>
          <p:cNvSpPr/>
          <p:nvPr/>
        </p:nvSpPr>
        <p:spPr>
          <a:xfrm rot="10800000" flipH="1">
            <a:off x="0" y="6100747"/>
            <a:ext cx="12192000" cy="37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33"/>
          <p:cNvSpPr txBox="1">
            <a:spLocks noGrp="1"/>
          </p:cNvSpPr>
          <p:nvPr>
            <p:ph type="body" idx="1"/>
          </p:nvPr>
        </p:nvSpPr>
        <p:spPr>
          <a:xfrm>
            <a:off x="352675" y="346179"/>
            <a:ext cx="11409900" cy="11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>
                <a:solidFill>
                  <a:srgbClr val="0F4C8F"/>
                </a:solidFill>
              </a:rPr>
              <a:t>Social Pinpoint</a:t>
            </a:r>
            <a:endParaRPr>
              <a:solidFill>
                <a:srgbClr val="0F4C8F"/>
              </a:solidFill>
            </a:endParaRPr>
          </a:p>
        </p:txBody>
      </p:sp>
      <p:sp>
        <p:nvSpPr>
          <p:cNvPr id="220" name="Google Shape;220;p33"/>
          <p:cNvSpPr txBox="1">
            <a:spLocks noGrp="1"/>
          </p:cNvSpPr>
          <p:nvPr>
            <p:ph type="body" idx="2"/>
          </p:nvPr>
        </p:nvSpPr>
        <p:spPr>
          <a:xfrm>
            <a:off x="11289322" y="6503044"/>
            <a:ext cx="567900" cy="3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360BA9B-DAA4-CF68-BD4E-8A7206A29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119" y="1502968"/>
            <a:ext cx="11103733" cy="5333136"/>
          </a:xfrm>
          <a:prstGeom prst="rect">
            <a:avLst/>
          </a:prstGeom>
        </p:spPr>
      </p:pic>
      <p:sp>
        <p:nvSpPr>
          <p:cNvPr id="4" name="Google Shape;222;p33">
            <a:extLst>
              <a:ext uri="{FF2B5EF4-FFF2-40B4-BE49-F238E27FC236}">
                <a16:creationId xmlns:a16="http://schemas.microsoft.com/office/drawing/2014/main" id="{F31275F6-7E01-87A7-D282-3332D6E3F12D}"/>
              </a:ext>
            </a:extLst>
          </p:cNvPr>
          <p:cNvSpPr txBox="1"/>
          <p:nvPr/>
        </p:nvSpPr>
        <p:spPr>
          <a:xfrm>
            <a:off x="11856803" y="1663837"/>
            <a:ext cx="335033" cy="4002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09;p32">
            <a:extLst>
              <a:ext uri="{FF2B5EF4-FFF2-40B4-BE49-F238E27FC236}">
                <a16:creationId xmlns:a16="http://schemas.microsoft.com/office/drawing/2014/main" id="{E63E5B83-11B4-358F-60C3-4F6CFE28A115}"/>
              </a:ext>
            </a:extLst>
          </p:cNvPr>
          <p:cNvSpPr/>
          <p:nvPr/>
        </p:nvSpPr>
        <p:spPr>
          <a:xfrm>
            <a:off x="4950393" y="4638"/>
            <a:ext cx="1738078" cy="1420969"/>
          </a:xfrm>
          <a:prstGeom prst="wedgeEllipseCallout">
            <a:avLst>
              <a:gd name="adj1" fmla="val 32401"/>
              <a:gd name="adj2" fmla="val 67411"/>
            </a:avLst>
          </a:prstGeom>
          <a:solidFill>
            <a:srgbClr val="1A4278"/>
          </a:solidFill>
          <a:ln w="15875" cap="flat" cmpd="sng">
            <a:solidFill>
              <a:srgbClr val="E7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00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Drag a Comment</a:t>
            </a:r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4BE68F98-357B-2611-716C-230A73E29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3555" y="2296358"/>
            <a:ext cx="5834129" cy="4368833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sp>
        <p:nvSpPr>
          <p:cNvPr id="16" name="Google Shape;212;p32">
            <a:extLst>
              <a:ext uri="{FF2B5EF4-FFF2-40B4-BE49-F238E27FC236}">
                <a16:creationId xmlns:a16="http://schemas.microsoft.com/office/drawing/2014/main" id="{19EAAF2F-7000-8097-79B6-5CBFCA8225B3}"/>
              </a:ext>
            </a:extLst>
          </p:cNvPr>
          <p:cNvSpPr/>
          <p:nvPr/>
        </p:nvSpPr>
        <p:spPr>
          <a:xfrm>
            <a:off x="7570981" y="2986979"/>
            <a:ext cx="2269800" cy="1740600"/>
          </a:xfrm>
          <a:prstGeom prst="wedgeEllipseCallout">
            <a:avLst>
              <a:gd name="adj1" fmla="val -40949"/>
              <a:gd name="adj2" fmla="val 71672"/>
            </a:avLst>
          </a:prstGeom>
          <a:solidFill>
            <a:srgbClr val="1A4278"/>
          </a:solidFill>
          <a:ln w="15875" cap="flat" cmpd="sng">
            <a:solidFill>
              <a:srgbClr val="E7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00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Add a Photo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39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3"/>
          <p:cNvSpPr/>
          <p:nvPr/>
        </p:nvSpPr>
        <p:spPr>
          <a:xfrm rot="10800000" flipH="1">
            <a:off x="0" y="1247100"/>
            <a:ext cx="12192000" cy="521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33"/>
          <p:cNvSpPr/>
          <p:nvPr/>
        </p:nvSpPr>
        <p:spPr>
          <a:xfrm rot="10800000" flipH="1">
            <a:off x="0" y="6100747"/>
            <a:ext cx="12192000" cy="37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33"/>
          <p:cNvSpPr txBox="1">
            <a:spLocks noGrp="1"/>
          </p:cNvSpPr>
          <p:nvPr>
            <p:ph type="body" idx="1"/>
          </p:nvPr>
        </p:nvSpPr>
        <p:spPr>
          <a:xfrm>
            <a:off x="352675" y="346179"/>
            <a:ext cx="11409900" cy="11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>
                <a:solidFill>
                  <a:srgbClr val="0F4C8F"/>
                </a:solidFill>
              </a:rPr>
              <a:t>LIVE POLLING!</a:t>
            </a:r>
          </a:p>
        </p:txBody>
      </p:sp>
      <p:sp>
        <p:nvSpPr>
          <p:cNvPr id="220" name="Google Shape;220;p33"/>
          <p:cNvSpPr txBox="1">
            <a:spLocks noGrp="1"/>
          </p:cNvSpPr>
          <p:nvPr>
            <p:ph type="body" idx="2"/>
          </p:nvPr>
        </p:nvSpPr>
        <p:spPr>
          <a:xfrm>
            <a:off x="11289322" y="6503044"/>
            <a:ext cx="567900" cy="3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94300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414E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9"/>
          <p:cNvSpPr/>
          <p:nvPr/>
        </p:nvSpPr>
        <p:spPr>
          <a:xfrm>
            <a:off x="0" y="-1"/>
            <a:ext cx="6480073" cy="6858002"/>
          </a:xfrm>
          <a:custGeom>
            <a:avLst/>
            <a:gdLst/>
            <a:ahLst/>
            <a:cxnLst/>
            <a:rect l="l" t="t" r="r" b="b"/>
            <a:pathLst>
              <a:path w="6480073" h="6858002" extrusionOk="0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39"/>
          <p:cNvSpPr/>
          <p:nvPr/>
        </p:nvSpPr>
        <p:spPr>
          <a:xfrm>
            <a:off x="0" y="0"/>
            <a:ext cx="6249216" cy="6858001"/>
          </a:xfrm>
          <a:custGeom>
            <a:avLst/>
            <a:gdLst/>
            <a:ahLst/>
            <a:cxnLst/>
            <a:rect l="l" t="t" r="r" b="b"/>
            <a:pathLst>
              <a:path w="6249216" h="6858001" extrusionOk="0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39"/>
          <p:cNvSpPr txBox="1"/>
          <p:nvPr/>
        </p:nvSpPr>
        <p:spPr>
          <a:xfrm>
            <a:off x="941000" y="2272549"/>
            <a:ext cx="4114800" cy="21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800"/>
              <a:buFont typeface="Georgia"/>
              <a:buNone/>
            </a:pPr>
            <a:r>
              <a:rPr lang="en-US" sz="4800" b="1">
                <a:solidFill>
                  <a:srgbClr val="1A4278"/>
                </a:solidFill>
                <a:latin typeface="Georgia"/>
                <a:ea typeface="Georgia"/>
                <a:cs typeface="Georgia"/>
                <a:sym typeface="Georgia"/>
              </a:rPr>
              <a:t>Questions</a:t>
            </a:r>
            <a:endParaRPr sz="4800" b="1">
              <a:solidFill>
                <a:srgbClr val="1A4278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800"/>
              <a:buFont typeface="Georgia"/>
              <a:buNone/>
            </a:pPr>
            <a:r>
              <a:rPr lang="en-US" sz="4800" b="1">
                <a:solidFill>
                  <a:srgbClr val="1A4278"/>
                </a:solidFill>
                <a:latin typeface="Georgia"/>
                <a:ea typeface="Georgia"/>
                <a:cs typeface="Georgia"/>
                <a:sym typeface="Georgia"/>
              </a:rPr>
              <a:t>&amp; </a:t>
            </a:r>
            <a:endParaRPr sz="4800" b="1">
              <a:solidFill>
                <a:srgbClr val="1A4278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800"/>
              <a:buFont typeface="Georgia"/>
              <a:buNone/>
            </a:pPr>
            <a:r>
              <a:rPr lang="en-US" sz="4800" b="1">
                <a:solidFill>
                  <a:srgbClr val="1A4278"/>
                </a:solidFill>
                <a:latin typeface="Georgia"/>
                <a:ea typeface="Georgia"/>
                <a:cs typeface="Georgia"/>
                <a:sym typeface="Georgia"/>
              </a:rPr>
              <a:t>Answers</a:t>
            </a:r>
            <a:endParaRPr sz="4800" b="1">
              <a:solidFill>
                <a:srgbClr val="1A427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9" name="Google Shape;269;p39"/>
          <p:cNvSpPr txBox="1"/>
          <p:nvPr/>
        </p:nvSpPr>
        <p:spPr>
          <a:xfrm>
            <a:off x="11590867" y="6416379"/>
            <a:ext cx="446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" name="Google Shape;27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0525" y="2843762"/>
            <a:ext cx="3661150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0"/>
          <p:cNvSpPr txBox="1">
            <a:spLocks noGrp="1"/>
          </p:cNvSpPr>
          <p:nvPr>
            <p:ph type="body" idx="5"/>
          </p:nvPr>
        </p:nvSpPr>
        <p:spPr>
          <a:xfrm>
            <a:off x="545234" y="3022533"/>
            <a:ext cx="11094900" cy="14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lang="en-US">
                <a:solidFill>
                  <a:srgbClr val="0F4C8F"/>
                </a:solidFill>
              </a:rPr>
              <a:t>THANK YOU</a:t>
            </a:r>
            <a:endParaRPr>
              <a:solidFill>
                <a:srgbClr val="0F4C8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9"/>
          <p:cNvSpPr txBox="1">
            <a:spLocks noGrp="1"/>
          </p:cNvSpPr>
          <p:nvPr>
            <p:ph type="body" idx="2"/>
          </p:nvPr>
        </p:nvSpPr>
        <p:spPr>
          <a:xfrm>
            <a:off x="352663" y="346164"/>
            <a:ext cx="11409845" cy="1015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</a:pPr>
            <a:r>
              <a:rPr lang="en-US">
                <a:solidFill>
                  <a:srgbClr val="0F4C8F"/>
                </a:solidFill>
              </a:rPr>
              <a:t>TEXT SLIDE WITH A NUMBERED LIST</a:t>
            </a:r>
            <a:endParaRPr>
              <a:solidFill>
                <a:srgbClr val="0F4C8F"/>
              </a:solidFill>
            </a:endParaRPr>
          </a:p>
        </p:txBody>
      </p:sp>
      <p:sp>
        <p:nvSpPr>
          <p:cNvPr id="176" name="Google Shape;176;p29"/>
          <p:cNvSpPr txBox="1">
            <a:spLocks noGrp="1"/>
          </p:cNvSpPr>
          <p:nvPr>
            <p:ph type="body" idx="3"/>
          </p:nvPr>
        </p:nvSpPr>
        <p:spPr>
          <a:xfrm>
            <a:off x="280957" y="159706"/>
            <a:ext cx="5819100" cy="46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2600"/>
              <a:buNone/>
            </a:pPr>
            <a:r>
              <a:rPr lang="en-US" sz="3700" b="1">
                <a:solidFill>
                  <a:schemeClr val="accent1"/>
                </a:solidFill>
              </a:rPr>
              <a:t>WELCOME!</a:t>
            </a:r>
            <a:endParaRPr sz="3700" b="1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</a:pPr>
            <a:endParaRPr lang="en-US" sz="3700" b="1">
              <a:solidFill>
                <a:schemeClr val="accent1"/>
              </a:solidFill>
              <a:cs typeface="Segoe UI"/>
            </a:endParaRPr>
          </a:p>
          <a:p>
            <a:pPr marL="0" indent="0">
              <a:spcBef>
                <a:spcPts val="3000"/>
              </a:spcBef>
            </a:pPr>
            <a:r>
              <a:rPr lang="en-US" sz="2400">
                <a:solidFill>
                  <a:schemeClr val="bg1"/>
                </a:solidFill>
                <a:cs typeface="Segoe UI"/>
              </a:rPr>
              <a:t>Doug McIntyre, AICP</a:t>
            </a:r>
          </a:p>
          <a:p>
            <a:r>
              <a:rPr lang="en-US" sz="1400">
                <a:solidFill>
                  <a:schemeClr val="bg1"/>
                </a:solidFill>
                <a:cs typeface="Segoe UI"/>
              </a:rPr>
              <a:t>SR TRANSPORTATION PLANNING MANAGER</a:t>
            </a:r>
          </a:p>
          <a:p>
            <a:r>
              <a:rPr lang="en-US" sz="1400">
                <a:solidFill>
                  <a:schemeClr val="bg1"/>
                </a:solidFill>
                <a:cs typeface="Segoe UI"/>
              </a:rPr>
              <a:t>(425) 295-0628 •  DMcIntyre@sammamish.us</a:t>
            </a:r>
            <a:endParaRPr lang="en-US">
              <a:solidFill>
                <a:schemeClr val="bg1"/>
              </a:solidFill>
            </a:endParaRPr>
          </a:p>
          <a:p>
            <a:pPr marL="0" indent="0">
              <a:spcBef>
                <a:spcPts val="3000"/>
              </a:spcBef>
            </a:pPr>
            <a:endParaRPr lang="en-US" sz="2400">
              <a:solidFill>
                <a:schemeClr val="bg1"/>
              </a:solidFill>
              <a:cs typeface="Segoe UI"/>
            </a:endParaRPr>
          </a:p>
          <a:p>
            <a:pPr marL="0" indent="0">
              <a:spcBef>
                <a:spcPts val="3000"/>
              </a:spcBef>
            </a:pPr>
            <a:endParaRPr lang="en-US" sz="2400">
              <a:solidFill>
                <a:schemeClr val="bg1"/>
              </a:solidFill>
              <a:cs typeface="Segoe UI"/>
            </a:endParaRPr>
          </a:p>
        </p:txBody>
      </p:sp>
      <p:sp>
        <p:nvSpPr>
          <p:cNvPr id="177" name="Google Shape;177;p29"/>
          <p:cNvSpPr txBox="1">
            <a:spLocks noGrp="1"/>
          </p:cNvSpPr>
          <p:nvPr>
            <p:ph type="body" idx="5"/>
          </p:nvPr>
        </p:nvSpPr>
        <p:spPr>
          <a:xfrm>
            <a:off x="11289322" y="6503044"/>
            <a:ext cx="567944" cy="33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78A3D2-C83E-D569-AFD1-E55710FB9924}"/>
              </a:ext>
            </a:extLst>
          </p:cNvPr>
          <p:cNvSpPr txBox="1"/>
          <p:nvPr/>
        </p:nvSpPr>
        <p:spPr>
          <a:xfrm>
            <a:off x="439271" y="4186518"/>
            <a:ext cx="84268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endParaRPr lang="en-US" sz="2000">
              <a:solidFill>
                <a:schemeClr val="bg1"/>
              </a:solidFill>
              <a:latin typeface="Verdan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F35A38-1EDA-C8A8-6A2B-69051FDD36E4}"/>
              </a:ext>
            </a:extLst>
          </p:cNvPr>
          <p:cNvSpPr txBox="1"/>
          <p:nvPr/>
        </p:nvSpPr>
        <p:spPr>
          <a:xfrm>
            <a:off x="6651814" y="977152"/>
            <a:ext cx="5593974" cy="39760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srgbClr val="FFFFFF"/>
              </a:solidFill>
              <a:latin typeface="Verdana"/>
            </a:endParaRPr>
          </a:p>
          <a:p>
            <a:pPr>
              <a:lnSpc>
                <a:spcPct val="110000"/>
              </a:lnSpc>
              <a:spcBef>
                <a:spcPts val="3000"/>
              </a:spcBef>
            </a:pPr>
            <a:r>
              <a:rPr lang="en-US" sz="2400">
                <a:solidFill>
                  <a:schemeClr val="bg1"/>
                </a:solidFill>
                <a:latin typeface="Verdana"/>
              </a:rPr>
              <a:t>Sarah Keenan, PE </a:t>
            </a:r>
          </a:p>
          <a:p>
            <a:pPr marL="457200" indent="-228600">
              <a:lnSpc>
                <a:spcPct val="110000"/>
              </a:lnSpc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</a:rPr>
              <a:t>SR TRAFFIC ENGINEER</a:t>
            </a:r>
          </a:p>
          <a:p>
            <a:pPr marL="457200" indent="-228600">
              <a:lnSpc>
                <a:spcPct val="110000"/>
              </a:lnSpc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Verdana"/>
              </a:rPr>
              <a:t>(206) 436-0600 • SBK@DKSAssociates.com</a:t>
            </a:r>
          </a:p>
          <a:p>
            <a:pPr>
              <a:lnSpc>
                <a:spcPct val="110000"/>
              </a:lnSpc>
              <a:spcBef>
                <a:spcPts val="3000"/>
              </a:spcBef>
            </a:pPr>
            <a:r>
              <a:rPr lang="en-US" sz="2400">
                <a:solidFill>
                  <a:schemeClr val="bg1"/>
                </a:solidFill>
                <a:latin typeface="Verdana"/>
              </a:rPr>
              <a:t>Kendall Flint</a:t>
            </a:r>
          </a:p>
          <a:p>
            <a:pPr marL="457200" indent="-228600">
              <a:lnSpc>
                <a:spcPct val="110000"/>
              </a:lnSpc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</a:rPr>
              <a:t>SR Community Engagement Specialist</a:t>
            </a:r>
          </a:p>
          <a:p>
            <a:pPr marL="457200" indent="-228600">
              <a:lnSpc>
                <a:spcPct val="110000"/>
              </a:lnSpc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Verdana"/>
                <a:ea typeface="Verdana"/>
              </a:rPr>
              <a:t>(650) 455-1201 • Kendall.Flint@DKSAssociates.com</a:t>
            </a:r>
            <a:endParaRPr lang="en-US">
              <a:solidFill>
                <a:schemeClr val="bg1"/>
              </a:solidFill>
            </a:endParaRPr>
          </a:p>
          <a:p>
            <a:pPr marL="457200" indent="-228600">
              <a:lnSpc>
                <a:spcPct val="110000"/>
              </a:lnSpc>
              <a:spcBef>
                <a:spcPts val="1200"/>
              </a:spcBef>
            </a:pPr>
            <a:endParaRPr lang="en-US">
              <a:solidFill>
                <a:schemeClr val="bg1"/>
              </a:solidFill>
              <a:latin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 txBox="1">
            <a:spLocks noGrp="1"/>
          </p:cNvSpPr>
          <p:nvPr>
            <p:ph type="body" idx="1"/>
          </p:nvPr>
        </p:nvSpPr>
        <p:spPr>
          <a:xfrm>
            <a:off x="3810001" y="1915999"/>
            <a:ext cx="75438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sz="4000">
                <a:solidFill>
                  <a:srgbClr val="E2AB43"/>
                </a:solidFill>
              </a:rPr>
              <a:t>Project Background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body" idx="3"/>
          </p:nvPr>
        </p:nvSpPr>
        <p:spPr>
          <a:xfrm>
            <a:off x="280957" y="159706"/>
            <a:ext cx="6835100" cy="46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b="1">
                <a:solidFill>
                  <a:schemeClr val="accent1"/>
                </a:solidFill>
              </a:rPr>
              <a:t>What is a Transit Plan?</a:t>
            </a:r>
          </a:p>
          <a:p>
            <a:pPr marL="0" indent="0">
              <a:spcBef>
                <a:spcPts val="3000"/>
              </a:spcBef>
            </a:pPr>
            <a:r>
              <a:rPr lang="en-US" sz="2400">
                <a:solidFill>
                  <a:schemeClr val="bg1"/>
                </a:solidFill>
                <a:cs typeface="Segoe UI"/>
              </a:rPr>
              <a:t>A comprehensive approach to understanding how transit serves Sammamish residents and how it can be improved to meet current and future needs. </a:t>
            </a:r>
            <a:endParaRPr>
              <a:solidFill>
                <a:schemeClr val="bg1"/>
              </a:solidFill>
              <a:cs typeface="Segoe UI"/>
            </a:endParaRPr>
          </a:p>
        </p:txBody>
      </p:sp>
      <p:sp>
        <p:nvSpPr>
          <p:cNvPr id="177" name="Google Shape;177;p29"/>
          <p:cNvSpPr txBox="1">
            <a:spLocks noGrp="1"/>
          </p:cNvSpPr>
          <p:nvPr>
            <p:ph type="body" idx="5"/>
          </p:nvPr>
        </p:nvSpPr>
        <p:spPr>
          <a:xfrm>
            <a:off x="11289322" y="6503044"/>
            <a:ext cx="567944" cy="33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78A3D2-C83E-D569-AFD1-E55710FB9924}"/>
              </a:ext>
            </a:extLst>
          </p:cNvPr>
          <p:cNvSpPr txBox="1"/>
          <p:nvPr/>
        </p:nvSpPr>
        <p:spPr>
          <a:xfrm>
            <a:off x="277906" y="3477110"/>
            <a:ext cx="8426823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en-US" sz="2000" i="1">
                <a:solidFill>
                  <a:schemeClr val="bg1"/>
                </a:solidFill>
                <a:latin typeface="Verdana"/>
              </a:rPr>
              <a:t>Service</a:t>
            </a:r>
            <a:r>
              <a:rPr lang="en-US" sz="2000">
                <a:solidFill>
                  <a:schemeClr val="bg1"/>
                </a:solidFill>
                <a:latin typeface="Verdana"/>
              </a:rPr>
              <a:t> - Current and Future demand for transit​</a:t>
            </a:r>
          </a:p>
          <a:p>
            <a:pPr>
              <a:buChar char="•"/>
            </a:pPr>
            <a:endParaRPr lang="en-US" sz="2000">
              <a:solidFill>
                <a:schemeClr val="bg1"/>
              </a:solidFill>
              <a:latin typeface="Verdana"/>
            </a:endParaRPr>
          </a:p>
          <a:p>
            <a:pPr>
              <a:buChar char="•"/>
            </a:pPr>
            <a:r>
              <a:rPr lang="en-US" sz="2000" i="1">
                <a:solidFill>
                  <a:schemeClr val="bg1"/>
                </a:solidFill>
                <a:latin typeface="Verdana"/>
              </a:rPr>
              <a:t>Capital</a:t>
            </a:r>
            <a:r>
              <a:rPr lang="en-US" sz="2000">
                <a:solidFill>
                  <a:schemeClr val="bg1"/>
                </a:solidFill>
                <a:latin typeface="Verdana"/>
              </a:rPr>
              <a:t> - Prioritized investments​</a:t>
            </a:r>
          </a:p>
          <a:p>
            <a:pPr>
              <a:buChar char="•"/>
            </a:pPr>
            <a:endParaRPr lang="en-US" sz="2000">
              <a:solidFill>
                <a:schemeClr val="bg1"/>
              </a:solidFill>
              <a:latin typeface="Verdana"/>
            </a:endParaRPr>
          </a:p>
          <a:p>
            <a:pPr>
              <a:buChar char="•"/>
            </a:pPr>
            <a:r>
              <a:rPr lang="en-US" sz="2000" i="1">
                <a:solidFill>
                  <a:schemeClr val="bg1"/>
                </a:solidFill>
                <a:latin typeface="Verdana"/>
              </a:rPr>
              <a:t>Policy</a:t>
            </a:r>
            <a:r>
              <a:rPr lang="en-US" sz="2000">
                <a:solidFill>
                  <a:schemeClr val="bg1"/>
                </a:solidFill>
                <a:latin typeface="Verdana"/>
              </a:rPr>
              <a:t> - The framework and vision for transit</a:t>
            </a:r>
          </a:p>
        </p:txBody>
      </p:sp>
      <p:pic>
        <p:nvPicPr>
          <p:cNvPr id="5" name="Picture 4" descr="A hand holding a rope&#10;&#10;Description automatically generated with medium confidence">
            <a:extLst>
              <a:ext uri="{FF2B5EF4-FFF2-40B4-BE49-F238E27FC236}">
                <a16:creationId xmlns:a16="http://schemas.microsoft.com/office/drawing/2014/main" id="{32B8F76A-6E39-B2AD-01BC-4671C1D13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057" y="1486241"/>
            <a:ext cx="4453081" cy="333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56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8B0843-D531-70A8-92CD-02C98AC4FB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714FF1-5CE1-1770-6539-FE1545A72AA3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779463" y="401638"/>
            <a:ext cx="11412537" cy="69056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400" spc="-5">
                <a:solidFill>
                  <a:schemeClr val="bg1"/>
                </a:solidFill>
                <a:latin typeface="Segoe UI"/>
                <a:cs typeface="Segoe UI"/>
              </a:rPr>
              <a:t>Transit Plan Topic Areas – Service Planning</a:t>
            </a:r>
            <a:endParaRPr lang="en-US" sz="4400" spc="-65">
              <a:solidFill>
                <a:schemeClr val="bg1"/>
              </a:solidFill>
              <a:latin typeface="Segoe UI"/>
              <a:cs typeface="Segoe UI"/>
            </a:endParaRP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38A6CCD7-F2A6-4E51-8617-3B347A56D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339784"/>
              </p:ext>
            </p:extLst>
          </p:nvPr>
        </p:nvGraphicFramePr>
        <p:xfrm>
          <a:off x="443204" y="1729524"/>
          <a:ext cx="11412099" cy="36614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4033">
                  <a:extLst>
                    <a:ext uri="{9D8B030D-6E8A-4147-A177-3AD203B41FA5}">
                      <a16:colId xmlns:a16="http://schemas.microsoft.com/office/drawing/2014/main" val="3794025771"/>
                    </a:ext>
                  </a:extLst>
                </a:gridCol>
                <a:gridCol w="3804033">
                  <a:extLst>
                    <a:ext uri="{9D8B030D-6E8A-4147-A177-3AD203B41FA5}">
                      <a16:colId xmlns:a16="http://schemas.microsoft.com/office/drawing/2014/main" val="2891653232"/>
                    </a:ext>
                  </a:extLst>
                </a:gridCol>
                <a:gridCol w="3804033">
                  <a:extLst>
                    <a:ext uri="{9D8B030D-6E8A-4147-A177-3AD203B41FA5}">
                      <a16:colId xmlns:a16="http://schemas.microsoft.com/office/drawing/2014/main" val="1696488464"/>
                    </a:ext>
                  </a:extLst>
                </a:gridCol>
              </a:tblGrid>
              <a:tr h="1263462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Segoe UI"/>
                          <a:cs typeface="Segoe UI"/>
                        </a:rPr>
                        <a:t>Existing Conditions Report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Segoe UI"/>
                          <a:cs typeface="Segoe UI"/>
                        </a:rPr>
                        <a:t>Level of Service Measures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Segoe UI"/>
                          <a:cs typeface="Segoe UI"/>
                        </a:rPr>
                        <a:t>Planned Transit Network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7924332"/>
                  </a:ext>
                </a:extLst>
              </a:tr>
              <a:tr h="2397955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Segoe UI"/>
                          <a:cs typeface="Segoe UI"/>
                        </a:rPr>
                        <a:t>Summarize the existing plans, existing service, and existing access to service overlaid with existing demographics and commute data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Segoe UI"/>
                          <a:cs typeface="Segoe UI"/>
                        </a:rPr>
                        <a:t>Identify a set of performance measures that capture the effectiveness of transit service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Segoe UI"/>
                          <a:cs typeface="Segoe UI"/>
                        </a:rPr>
                        <a:t>Consider areas of planned growth to identify deficiencies in service and access to services for desired commute patterns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91818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3936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8B0843-D531-70A8-92CD-02C98AC4FB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714FF1-5CE1-1770-6539-FE1545A72AA3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779463" y="401638"/>
            <a:ext cx="11412537" cy="69056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4400" spc="-5">
                <a:solidFill>
                  <a:schemeClr val="bg1"/>
                </a:solidFill>
                <a:latin typeface="Segoe UI"/>
                <a:cs typeface="Segoe UI"/>
              </a:rPr>
              <a:t>Transit Plan Topic Areas – Capital Planning</a:t>
            </a:r>
            <a:endParaRPr lang="en-US" sz="4400" spc="-65">
              <a:solidFill>
                <a:schemeClr val="bg1"/>
              </a:solidFill>
              <a:latin typeface="Segoe UI"/>
              <a:cs typeface="Segoe UI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B684DBD-5ECE-B355-595A-A0752FA767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416114"/>
              </p:ext>
            </p:extLst>
          </p:nvPr>
        </p:nvGraphicFramePr>
        <p:xfrm>
          <a:off x="423862" y="1547812"/>
          <a:ext cx="11344265" cy="3762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1423">
                  <a:extLst>
                    <a:ext uri="{9D8B030D-6E8A-4147-A177-3AD203B41FA5}">
                      <a16:colId xmlns:a16="http://schemas.microsoft.com/office/drawing/2014/main" val="1336789566"/>
                    </a:ext>
                  </a:extLst>
                </a:gridCol>
                <a:gridCol w="3818964">
                  <a:extLst>
                    <a:ext uri="{9D8B030D-6E8A-4147-A177-3AD203B41FA5}">
                      <a16:colId xmlns:a16="http://schemas.microsoft.com/office/drawing/2014/main" val="3946564555"/>
                    </a:ext>
                  </a:extLst>
                </a:gridCol>
                <a:gridCol w="3743878">
                  <a:extLst>
                    <a:ext uri="{9D8B030D-6E8A-4147-A177-3AD203B41FA5}">
                      <a16:colId xmlns:a16="http://schemas.microsoft.com/office/drawing/2014/main" val="127767016"/>
                    </a:ext>
                  </a:extLst>
                </a:gridCol>
              </a:tblGrid>
              <a:tr h="125730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8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Transit-Supportive Capital Projects​</a:t>
                      </a:r>
                      <a:endParaRPr lang="en-US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8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Barriers and </a:t>
                      </a:r>
                      <a:endParaRPr lang="en-US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28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Recommendations​</a:t>
                      </a:r>
                      <a:endParaRPr lang="en-US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8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Planning Level Cost Estimates​</a:t>
                      </a:r>
                      <a:endParaRPr lang="en-US" b="1" i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7899399"/>
                  </a:ext>
                </a:extLst>
              </a:tr>
              <a:tr h="239077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>
                          <a:effectLst/>
                        </a:rPr>
                        <a:t>Identify capital projects to improve the City’s transit system with a goal to improve transit speed and reliability​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>
                          <a:effectLst/>
                        </a:rPr>
                        <a:t>Recommendations for the proposed transit network and access to transit​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>
                          <a:effectLst/>
                        </a:rPr>
                        <a:t>List of short- and long-term capital projects with planning level cost estimates​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74495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3582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3712399-E55D-FAFE-C353-3C71F20ACC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73EC6E-ABAC-9EFB-E927-A9F3F4FB1668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779463" y="401638"/>
            <a:ext cx="11412537" cy="69056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400" spc="-5">
                <a:solidFill>
                  <a:schemeClr val="bg1"/>
                </a:solidFill>
                <a:latin typeface="Segoe UI"/>
                <a:cs typeface="Segoe UI"/>
              </a:rPr>
              <a:t>Transit Plan Topic Areas – Policy Planning</a:t>
            </a:r>
            <a:endParaRPr lang="en-US" sz="4400" spc="-65">
              <a:solidFill>
                <a:schemeClr val="bg1"/>
              </a:solidFill>
              <a:latin typeface="Segoe UI"/>
              <a:cs typeface="Segoe UI"/>
            </a:endParaRP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38A6CCD7-F2A6-4E51-8617-3B347A56D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826479"/>
              </p:ext>
            </p:extLst>
          </p:nvPr>
        </p:nvGraphicFramePr>
        <p:xfrm>
          <a:off x="443204" y="1729524"/>
          <a:ext cx="11412098" cy="36614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6049">
                  <a:extLst>
                    <a:ext uri="{9D8B030D-6E8A-4147-A177-3AD203B41FA5}">
                      <a16:colId xmlns:a16="http://schemas.microsoft.com/office/drawing/2014/main" val="2891653232"/>
                    </a:ext>
                  </a:extLst>
                </a:gridCol>
                <a:gridCol w="5706049">
                  <a:extLst>
                    <a:ext uri="{9D8B030D-6E8A-4147-A177-3AD203B41FA5}">
                      <a16:colId xmlns:a16="http://schemas.microsoft.com/office/drawing/2014/main" val="1696488464"/>
                    </a:ext>
                  </a:extLst>
                </a:gridCol>
              </a:tblGrid>
              <a:tr h="1263462">
                <a:tc>
                  <a:txBody>
                    <a:bodyPr/>
                    <a:lstStyle/>
                    <a:p>
                      <a:pPr marL="0" marR="0" lvl="0" indent="0" algn="ctr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8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Segoe UI"/>
                          <a:cs typeface="Segoe UI"/>
                        </a:rPr>
                        <a:t>Policy Framework and Implementation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Segoe UI"/>
                          <a:cs typeface="Segoe UI"/>
                        </a:rPr>
                        <a:t>Equity Analysis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7924332"/>
                  </a:ext>
                </a:extLst>
              </a:tr>
              <a:tr h="2397955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Segoe UI"/>
                          <a:cs typeface="Segoe UI"/>
                        </a:rPr>
                        <a:t>Identify policy gaps and ways to address them in the Comprehensive Plan Update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Segoe UI"/>
                          <a:cs typeface="Segoe UI"/>
                        </a:rPr>
                        <a:t>Identify the needs and concerns of all underserved communities across the spectrum of socio-economic diversity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91818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9317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1"/>
          <p:cNvSpPr txBox="1">
            <a:spLocks noGrp="1"/>
          </p:cNvSpPr>
          <p:nvPr>
            <p:ph type="body" idx="1"/>
          </p:nvPr>
        </p:nvSpPr>
        <p:spPr>
          <a:xfrm>
            <a:off x="3810001" y="1915999"/>
            <a:ext cx="75438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sz="4000">
                <a:solidFill>
                  <a:schemeClr val="accent1"/>
                </a:solidFill>
              </a:rPr>
              <a:t>Existing Conditions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itle/Thank You Slides">
  <a:themeElements>
    <a:clrScheme name="DKS Brand Color Palette">
      <a:dk1>
        <a:srgbClr val="6D6E71"/>
      </a:dk1>
      <a:lt1>
        <a:srgbClr val="FFFFFF"/>
      </a:lt1>
      <a:dk2>
        <a:srgbClr val="41AFA8"/>
      </a:dk2>
      <a:lt2>
        <a:srgbClr val="E7E6E6"/>
      </a:lt2>
      <a:accent1>
        <a:srgbClr val="FFC324"/>
      </a:accent1>
      <a:accent2>
        <a:srgbClr val="0F4C8F"/>
      </a:accent2>
      <a:accent3>
        <a:srgbClr val="307978"/>
      </a:accent3>
      <a:accent4>
        <a:srgbClr val="A9C000"/>
      </a:accent4>
      <a:accent5>
        <a:srgbClr val="00B3DC"/>
      </a:accent5>
      <a:accent6>
        <a:srgbClr val="F7933C"/>
      </a:accent6>
      <a:hlink>
        <a:srgbClr val="41AFA8"/>
      </a:hlink>
      <a:folHlink>
        <a:srgbClr val="6D6E7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ction Divider Slides">
  <a:themeElements>
    <a:clrScheme name="DKS Brand Color Palette">
      <a:dk1>
        <a:srgbClr val="6D6E71"/>
      </a:dk1>
      <a:lt1>
        <a:srgbClr val="FFFFFF"/>
      </a:lt1>
      <a:dk2>
        <a:srgbClr val="41AFA8"/>
      </a:dk2>
      <a:lt2>
        <a:srgbClr val="E7E6E6"/>
      </a:lt2>
      <a:accent1>
        <a:srgbClr val="FFC324"/>
      </a:accent1>
      <a:accent2>
        <a:srgbClr val="143C66"/>
      </a:accent2>
      <a:accent3>
        <a:srgbClr val="307978"/>
      </a:accent3>
      <a:accent4>
        <a:srgbClr val="A9C000"/>
      </a:accent4>
      <a:accent5>
        <a:srgbClr val="00B3DC"/>
      </a:accent5>
      <a:accent6>
        <a:srgbClr val="F7933C"/>
      </a:accent6>
      <a:hlink>
        <a:srgbClr val="41AFA8"/>
      </a:hlink>
      <a:folHlink>
        <a:srgbClr val="6D6E7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xt Slides">
  <a:themeElements>
    <a:clrScheme name="DKS Brand Color Palette">
      <a:dk1>
        <a:srgbClr val="6D6E71"/>
      </a:dk1>
      <a:lt1>
        <a:srgbClr val="FFFFFF"/>
      </a:lt1>
      <a:dk2>
        <a:srgbClr val="41AFA8"/>
      </a:dk2>
      <a:lt2>
        <a:srgbClr val="E7E6E6"/>
      </a:lt2>
      <a:accent1>
        <a:srgbClr val="FFC324"/>
      </a:accent1>
      <a:accent2>
        <a:srgbClr val="8EA3C4"/>
      </a:accent2>
      <a:accent3>
        <a:srgbClr val="307978"/>
      </a:accent3>
      <a:accent4>
        <a:srgbClr val="A9C000"/>
      </a:accent4>
      <a:accent5>
        <a:srgbClr val="00B3DC"/>
      </a:accent5>
      <a:accent6>
        <a:srgbClr val="F7933C"/>
      </a:accent6>
      <a:hlink>
        <a:srgbClr val="41AFA8"/>
      </a:hlink>
      <a:folHlink>
        <a:srgbClr val="6D6E7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31a6850-71ef-4a31-b34f-08bf7af7d28d">
      <Terms xmlns="http://schemas.microsoft.com/office/infopath/2007/PartnerControls"/>
    </lcf76f155ced4ddcb4097134ff3c332f>
    <TaxCatchAll xmlns="949a9cd2-0d22-4655-be8a-820c0b582f2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503558AD47854698F3CA059885C385" ma:contentTypeVersion="13" ma:contentTypeDescription="Create a new document." ma:contentTypeScope="" ma:versionID="d5a40a3bd489a0d449724b5c09685608">
  <xsd:schema xmlns:xsd="http://www.w3.org/2001/XMLSchema" xmlns:xs="http://www.w3.org/2001/XMLSchema" xmlns:p="http://schemas.microsoft.com/office/2006/metadata/properties" xmlns:ns2="b31a6850-71ef-4a31-b34f-08bf7af7d28d" xmlns:ns3="633640f2-72e7-4b20-82d3-79208dd3ac95" xmlns:ns4="949a9cd2-0d22-4655-be8a-820c0b582f2e" targetNamespace="http://schemas.microsoft.com/office/2006/metadata/properties" ma:root="true" ma:fieldsID="bdb9870e028abe339bd138d9b8497dbe" ns2:_="" ns3:_="" ns4:_="">
    <xsd:import namespace="b31a6850-71ef-4a31-b34f-08bf7af7d28d"/>
    <xsd:import namespace="633640f2-72e7-4b20-82d3-79208dd3ac95"/>
    <xsd:import namespace="949a9cd2-0d22-4655-be8a-820c0b582f2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1a6850-71ef-4a31-b34f-08bf7af7d2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30c4edc-4545-400f-9d5c-d7adced7d9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3640f2-72e7-4b20-82d3-79208dd3ac9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9a9cd2-0d22-4655-be8a-820c0b582f2e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2acc0dcc-171e-4ee6-98cb-9b227da55b46}" ma:internalName="TaxCatchAll" ma:showField="CatchAllData" ma:web="633640f2-72e7-4b20-82d3-79208dd3ac9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0FE920-A61F-4E93-BF37-F838C947E6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D320C5-97DB-4677-B7CD-7B9EEA6D6D00}">
  <ds:schemaRefs>
    <ds:schemaRef ds:uri="949a9cd2-0d22-4655-be8a-820c0b582f2e"/>
    <ds:schemaRef ds:uri="b31a6850-71ef-4a31-b34f-08bf7af7d28d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4C2CFEB-E161-4F03-89C1-1A362C1AC2F1}">
  <ds:schemaRefs>
    <ds:schemaRef ds:uri="633640f2-72e7-4b20-82d3-79208dd3ac95"/>
    <ds:schemaRef ds:uri="949a9cd2-0d22-4655-be8a-820c0b582f2e"/>
    <ds:schemaRef ds:uri="b31a6850-71ef-4a31-b34f-08bf7af7d28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628</Words>
  <Application>Microsoft Office PowerPoint</Application>
  <PresentationFormat>Widescreen</PresentationFormat>
  <Paragraphs>143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Georgia</vt:lpstr>
      <vt:lpstr>NTR</vt:lpstr>
      <vt:lpstr>Segoe UI</vt:lpstr>
      <vt:lpstr>Verdana</vt:lpstr>
      <vt:lpstr>Title/Thank You Slides</vt:lpstr>
      <vt:lpstr>Section Divider Slides</vt:lpstr>
      <vt:lpstr>Text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Transit Plan Topic Areas – Service Planning</vt:lpstr>
      <vt:lpstr>Transit Plan Topic Areas – Capital Planning</vt:lpstr>
      <vt:lpstr>Transit Plan Topic Areas – Policy Planning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Doug McIntyre</cp:lastModifiedBy>
  <cp:revision>1</cp:revision>
  <dcterms:modified xsi:type="dcterms:W3CDTF">2023-07-11T20:53:30Z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0x010100EF503558AD47854698F3CA059885C385</vt:lpwstr>
  </property>
  <property fmtid="{D5CDD505-2E9C-101B-9397-08002B2CF9AE}" pid="3" name="MediaServiceImageTags">
    <vt:lpwstr/>
  </property>
</Properties>
</file>