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81" r:id="rId4"/>
    <p:sldId id="282" r:id="rId5"/>
    <p:sldId id="283" r:id="rId6"/>
    <p:sldId id="291" r:id="rId7"/>
    <p:sldId id="290" r:id="rId8"/>
    <p:sldId id="293" r:id="rId9"/>
    <p:sldId id="292" r:id="rId10"/>
    <p:sldId id="298" r:id="rId11"/>
    <p:sldId id="301" r:id="rId12"/>
    <p:sldId id="305" r:id="rId13"/>
    <p:sldId id="303" r:id="rId14"/>
    <p:sldId id="307" r:id="rId15"/>
    <p:sldId id="302" r:id="rId16"/>
    <p:sldId id="256" r:id="rId17"/>
    <p:sldId id="304" r:id="rId18"/>
    <p:sldId id="277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9F300A-B5F2-4589-8677-94ED3BDA2942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992A6E-DB1B-4DA2-B6E2-5735DC9E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88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4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05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6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46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7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84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5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3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1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1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1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7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69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8027" indent="-178027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8027" indent="-178027" defTabSz="949478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8027" indent="-178027" defTabSz="949478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52765" lvl="1" indent="-178027" defTabSz="949478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27504" lvl="2" indent="-178027" defTabSz="949478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52765" lvl="1" indent="-178027" defTabSz="949478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7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0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2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Page </a:t>
            </a:r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5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47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1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74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49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0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0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45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0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7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1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7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2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3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F7335-C450-41DD-BE6B-F257301F1489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6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9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44"/>
          <a:stretch/>
        </p:blipFill>
        <p:spPr>
          <a:xfrm>
            <a:off x="182880" y="2128771"/>
            <a:ext cx="11866542" cy="396585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Issaquah-Fall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City Road Improvements Project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 </a:t>
            </a:r>
            <a:r>
              <a:rPr lang="en-US" sz="2400" dirty="0" smtClean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" y="1682496"/>
            <a:ext cx="11866542" cy="446276"/>
          </a:xfrm>
          <a:prstGeom prst="rect">
            <a:avLst/>
          </a:prstGeom>
          <a:solidFill>
            <a:schemeClr val="tx1">
              <a:alpha val="37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30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uli-Light"/>
              </a:rPr>
              <a:t>  </a:t>
            </a:r>
            <a:r>
              <a:rPr lang="en-US" sz="230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City Council Update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4048" y="5540630"/>
            <a:ext cx="3525373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endParaRPr lang="en-US" sz="1500" dirty="0">
              <a:ln w="3175"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" y="6331574"/>
            <a:ext cx="2402967" cy="4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48746" y="98766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BRIDGE 			VS. 		 	CULVERT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0262" y="1112700"/>
            <a:ext cx="45454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Construction Cost = 		$6.20M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Mitigation Cost = 		$0.40M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20 Year Maintenance Cost = 	$0.08M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Additional Pavement Wear = 	$0.70M</a:t>
            </a:r>
          </a:p>
          <a:p>
            <a:r>
              <a:rPr lang="en-US" u="sng" dirty="0" smtClean="0">
                <a:latin typeface="Arial Narrow" panose="020B0606020202030204" pitchFamily="34" charset="0"/>
              </a:rPr>
              <a:t>Construction </a:t>
            </a:r>
            <a:r>
              <a:rPr lang="en-US" u="sng" dirty="0">
                <a:latin typeface="Arial Narrow" panose="020B0606020202030204" pitchFamily="34" charset="0"/>
              </a:rPr>
              <a:t>Traffic </a:t>
            </a:r>
            <a:r>
              <a:rPr lang="en-US" u="sng" dirty="0" smtClean="0">
                <a:latin typeface="Arial Narrow" panose="020B0606020202030204" pitchFamily="34" charset="0"/>
              </a:rPr>
              <a:t>Control = 	$1.00M</a:t>
            </a:r>
            <a:endParaRPr lang="en-US" u="sng" dirty="0">
              <a:latin typeface="Arial Narrow" panose="020B0606020202030204" pitchFamily="34" charset="0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Total Cost = 		$8.38M</a:t>
            </a:r>
          </a:p>
          <a:p>
            <a:endParaRPr lang="en-US" dirty="0" smtClean="0">
              <a:latin typeface="Arial Narrow" panose="020B0606020202030204" pitchFamily="34" charset="0"/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Bridge Life Expectancy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≈</a:t>
            </a:r>
            <a:r>
              <a:rPr lang="en-US" dirty="0" smtClean="0">
                <a:latin typeface="Arial Narrow" panose="020B0606020202030204" pitchFamily="34" charset="0"/>
              </a:rPr>
              <a:t> 75 - 100 years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Construction Length = 14 months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Two lanes open (with flaggers)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Environmental Impacts = Low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Tribal Support = Bridge Preferred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Fill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≈</a:t>
            </a:r>
            <a:r>
              <a:rPr lang="en-US" dirty="0" smtClean="0">
                <a:latin typeface="Arial Narrow" panose="020B0606020202030204" pitchFamily="34" charset="0"/>
              </a:rPr>
              <a:t> 10,000 Cubic Yards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Truck </a:t>
            </a:r>
            <a:r>
              <a:rPr lang="en-US" dirty="0">
                <a:latin typeface="Arial Narrow" panose="020B0606020202030204" pitchFamily="34" charset="0"/>
              </a:rPr>
              <a:t>Loads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≈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1,000</a:t>
            </a:r>
            <a:endParaRPr lang="en-US" dirty="0" smtClean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6764" y="1107792"/>
            <a:ext cx="45454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Construction Cost = 		$3.67M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Mitigation Cost = 		$0.60M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20 Year Maintenance Cost = 	$0.25M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Additional Pavement Wear = 	$2.00M</a:t>
            </a:r>
          </a:p>
          <a:p>
            <a:r>
              <a:rPr lang="en-US" u="sng" dirty="0" smtClean="0">
                <a:latin typeface="Arial Narrow" panose="020B0606020202030204" pitchFamily="34" charset="0"/>
              </a:rPr>
              <a:t>Construction Traffic Control = 	$0.30M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Total Cost = 		$6.82M</a:t>
            </a:r>
          </a:p>
          <a:p>
            <a:endParaRPr lang="en-US" dirty="0" smtClean="0">
              <a:latin typeface="Arial Narrow" panose="020B0606020202030204" pitchFamily="34" charset="0"/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Culvert Life Expectancy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≈</a:t>
            </a:r>
            <a:r>
              <a:rPr lang="en-US" dirty="0" smtClean="0">
                <a:latin typeface="Arial Narrow" panose="020B0606020202030204" pitchFamily="34" charset="0"/>
              </a:rPr>
              <a:t> 70 - 100 years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Construction Length = 4 months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Full Road Closure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Environmental Impacts = Medium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Tribal Support = </a:t>
            </a:r>
            <a:r>
              <a:rPr lang="en-US" dirty="0" smtClean="0">
                <a:latin typeface="Arial Narrow" panose="020B0606020202030204" pitchFamily="34" charset="0"/>
              </a:rPr>
              <a:t>Bridge Preferred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Fill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≈</a:t>
            </a:r>
            <a:r>
              <a:rPr lang="en-US" dirty="0" smtClean="0">
                <a:latin typeface="Arial Narrow" panose="020B0606020202030204" pitchFamily="34" charset="0"/>
              </a:rPr>
              <a:t> 46,300 Cubic Yards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Truck </a:t>
            </a:r>
            <a:r>
              <a:rPr lang="en-US" dirty="0">
                <a:latin typeface="Arial Narrow" panose="020B0606020202030204" pitchFamily="34" charset="0"/>
              </a:rPr>
              <a:t>Loads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≈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6,000</a:t>
            </a:r>
            <a:endParaRPr 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16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04" y="5308841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64" y="5754584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82" y="5308841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42" y="5754584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200" y="5300093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060" y="5745836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18" y="5300093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778" y="5745836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496" y="5300093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56" y="5745836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14" y="5291345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074" y="5737088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63" y="5303395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41" y="5303395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41890" y="5952724"/>
            <a:ext cx="3122930" cy="83154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39355" y="6144992"/>
            <a:ext cx="2872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                       = 500 trucks</a:t>
            </a:r>
          </a:p>
          <a:p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	 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       (15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TON 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loads)</a:t>
            </a:r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pic>
        <p:nvPicPr>
          <p:cNvPr id="33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41" y="6104228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1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48746" y="98766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  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BRIDGE 		VS. 		 	CULVERT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8747" y="1836549"/>
            <a:ext cx="5249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Total Cost = $8.38M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Construction Length = 14 months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Two lanes open (with flaggers)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Truck </a:t>
            </a:r>
            <a:r>
              <a:rPr lang="en-US" sz="2400" dirty="0">
                <a:latin typeface="Arial Narrow" panose="020B0606020202030204" pitchFamily="34" charset="0"/>
              </a:rPr>
              <a:t>Loads </a:t>
            </a:r>
            <a:r>
              <a:rPr lang="en-US" sz="24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≈ 1,000 </a:t>
            </a:r>
            <a:endParaRPr lang="en-US" sz="2400" dirty="0" smtClean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5191" y="1836549"/>
            <a:ext cx="50762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Total Cost = $6.82M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Construction Length = 4 months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Full Road Closure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Truck </a:t>
            </a:r>
            <a:r>
              <a:rPr lang="en-US" sz="2400" dirty="0">
                <a:latin typeface="Arial Narrow" panose="020B0606020202030204" pitchFamily="34" charset="0"/>
              </a:rPr>
              <a:t>Loads </a:t>
            </a:r>
            <a:r>
              <a:rPr lang="en-US" sz="24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≈ 6,000 </a:t>
            </a:r>
            <a:endParaRPr lang="en-US" sz="2400" dirty="0" smtClean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5979" y="4467504"/>
            <a:ext cx="4548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SELECTION: </a:t>
            </a: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4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Keep in Mind: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68905" y="1822026"/>
            <a:ext cx="10931692" cy="428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Total project duration 24 months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Bridge / Culvert decision does not affect total duration</a:t>
            </a:r>
          </a:p>
          <a:p>
            <a:pPr>
              <a:lnSpc>
                <a:spcPct val="114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buNone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Next Steps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68905" y="1822026"/>
            <a:ext cx="10931692" cy="428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#3		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March/April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Design Completion				April 2017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(Detour Planning)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June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Design Completion				September 2017	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			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Feb/March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Begins	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June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marL="0" indent="0">
              <a:lnSpc>
                <a:spcPct val="114000"/>
              </a:lnSpc>
              <a:buNone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Questions?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MG_032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0" b="15724"/>
          <a:stretch/>
        </p:blipFill>
        <p:spPr>
          <a:xfrm>
            <a:off x="719455" y="1362291"/>
            <a:ext cx="11065791" cy="461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" y="6331574"/>
            <a:ext cx="2402967" cy="4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3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559609"/>
              </p:ext>
            </p:extLst>
          </p:nvPr>
        </p:nvGraphicFramePr>
        <p:xfrm>
          <a:off x="504886" y="2188029"/>
          <a:ext cx="11199434" cy="419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65836800" imgH="24688800" progId="Acrobat.Document.11">
                  <p:embed/>
                </p:oleObj>
              </mc:Choice>
              <mc:Fallback>
                <p:oleObj name="Acrobat Document" r:id="rId3" imgW="65836800" imgH="24688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886" y="2188029"/>
                        <a:ext cx="11199434" cy="4199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/>
          <p:cNvSpPr txBox="1">
            <a:spLocks/>
          </p:cNvSpPr>
          <p:nvPr/>
        </p:nvSpPr>
        <p:spPr>
          <a:xfrm>
            <a:off x="1524000" y="146869"/>
            <a:ext cx="10525421" cy="1179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Full Design Layout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8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118872"/>
            <a:ext cx="11274552" cy="768096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Narrow" panose="020B0606020202030204" pitchFamily="34" charset="0"/>
              </a:rPr>
              <a:t>Decision Matrix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10" t="9220" r="83333" b="5165"/>
          <a:stretch/>
        </p:blipFill>
        <p:spPr>
          <a:xfrm>
            <a:off x="246885" y="0"/>
            <a:ext cx="905259" cy="928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0" y="1902933"/>
            <a:ext cx="11880692" cy="414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7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Meeting Agenda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30179" y="1899149"/>
            <a:ext cx="3992835" cy="452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Tonight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from Council</a:t>
            </a:r>
          </a:p>
        </p:txBody>
      </p:sp>
      <p:pic>
        <p:nvPicPr>
          <p:cNvPr id="12" name="Picture 11" descr="IMG_040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1" y="1380987"/>
            <a:ext cx="3342278" cy="222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IMG_0303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335" y="1380987"/>
            <a:ext cx="3338308" cy="222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IMG_0320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335" y="3865803"/>
            <a:ext cx="3338308" cy="222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IMG_0386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1" y="3865803"/>
            <a:ext cx="3338308" cy="222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Project Overview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9040"/>
          <a:stretch/>
        </p:blipFill>
        <p:spPr>
          <a:xfrm>
            <a:off x="86268" y="1483009"/>
            <a:ext cx="4634990" cy="46083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G_0320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362291"/>
            <a:ext cx="7207715" cy="4695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3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Project Timeline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9" y="2011680"/>
            <a:ext cx="11865510" cy="2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5" y="2939827"/>
            <a:ext cx="5238457" cy="3429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How Should We Cross N. Issaquah Creek?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256030" y="1631897"/>
            <a:ext cx="5142888" cy="1613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or Culvert?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0867" r="8686"/>
          <a:stretch/>
        </p:blipFill>
        <p:spPr>
          <a:xfrm>
            <a:off x="5497218" y="992422"/>
            <a:ext cx="6620783" cy="578573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3" idx="2"/>
            <a:endCxn id="13" idx="0"/>
          </p:cNvCxnSpPr>
          <p:nvPr/>
        </p:nvCxnSpPr>
        <p:spPr>
          <a:xfrm flipV="1">
            <a:off x="5153250" y="5907162"/>
            <a:ext cx="0" cy="46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95006" y="5907162"/>
            <a:ext cx="5164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5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Things to Consider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16" name="Picture 15" descr="IMG_032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1348023"/>
            <a:ext cx="7207715" cy="46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933510" y="1689487"/>
            <a:ext cx="3324591" cy="452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Truck Traffic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Difference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or Partial Road Closure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Cost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Construction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Option 1 - Bridge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96911" y="1328763"/>
            <a:ext cx="435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294" r="6937"/>
          <a:stretch/>
        </p:blipFill>
        <p:spPr>
          <a:xfrm>
            <a:off x="153101" y="1251707"/>
            <a:ext cx="6193226" cy="548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49667" y="2685877"/>
            <a:ext cx="435254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  <a:sym typeface="Wingdings" panose="05000000000000000000" pitchFamily="2" charset="2"/>
              </a:rPr>
              <a:t>1,000 Truck Loads</a:t>
            </a:r>
          </a:p>
          <a:p>
            <a:endParaRPr lang="en-US" sz="3200" dirty="0" smtClean="0">
              <a:latin typeface="Arial Narrow" panose="020B0606020202030204" pitchFamily="34" charset="0"/>
            </a:endParaRPr>
          </a:p>
          <a:p>
            <a:r>
              <a:rPr lang="en-US" sz="3200" dirty="0" smtClean="0">
                <a:latin typeface="Arial Narrow" panose="020B0606020202030204" pitchFamily="34" charset="0"/>
              </a:rPr>
              <a:t>10,000 Cubic Yards of Fill</a:t>
            </a:r>
          </a:p>
          <a:p>
            <a:endParaRPr lang="en-US" sz="3200" dirty="0" smtClean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</a:p>
          <a:p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	      </a:t>
            </a:r>
          </a:p>
        </p:txBody>
      </p:sp>
    </p:spTree>
    <p:extLst>
      <p:ext uri="{BB962C8B-B14F-4D97-AF65-F5344CB8AC3E}">
        <p14:creationId xmlns:p14="http://schemas.microsoft.com/office/powerpoint/2010/main" val="811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Option 2 - Culvert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9528" r="9399"/>
          <a:stretch/>
        </p:blipFill>
        <p:spPr>
          <a:xfrm>
            <a:off x="182881" y="1261811"/>
            <a:ext cx="6231909" cy="5486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49667" y="2685877"/>
            <a:ext cx="43525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6,000 Truck Loads</a:t>
            </a:r>
          </a:p>
          <a:p>
            <a:endParaRPr lang="en-US" sz="3200" dirty="0">
              <a:latin typeface="Arial Narrow" panose="020B0606020202030204" pitchFamily="34" charset="0"/>
            </a:endParaRPr>
          </a:p>
          <a:p>
            <a:r>
              <a:rPr lang="en-US" sz="3200" dirty="0" smtClean="0">
                <a:latin typeface="Arial Narrow" panose="020B0606020202030204" pitchFamily="34" charset="0"/>
              </a:rPr>
              <a:t>46,300 Cubic Yards of Fill</a:t>
            </a:r>
            <a:endParaRPr lang="en-US" sz="3200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</a:p>
          <a:p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	      </a:t>
            </a:r>
          </a:p>
        </p:txBody>
      </p:sp>
    </p:spTree>
    <p:extLst>
      <p:ext uri="{BB962C8B-B14F-4D97-AF65-F5344CB8AC3E}">
        <p14:creationId xmlns:p14="http://schemas.microsoft.com/office/powerpoint/2010/main" val="16233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9528" r="9399"/>
          <a:stretch/>
        </p:blipFill>
        <p:spPr>
          <a:xfrm>
            <a:off x="6163055" y="1551018"/>
            <a:ext cx="6028111" cy="53069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63299" y="1181686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Proposed Slope = ~6%</a:t>
            </a:r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544" r="6488"/>
          <a:stretch/>
        </p:blipFill>
        <p:spPr>
          <a:xfrm>
            <a:off x="13194" y="1523882"/>
            <a:ext cx="6066932" cy="5334117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1563914" y="101423"/>
            <a:ext cx="9832521" cy="11816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BRIDGE 			VS. 		 	CULVERT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1655</Words>
  <Application>Microsoft Office PowerPoint</Application>
  <PresentationFormat>Widescreen</PresentationFormat>
  <Paragraphs>375</Paragraphs>
  <Slides>17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Calibri Light</vt:lpstr>
      <vt:lpstr>Muli-Light</vt:lpstr>
      <vt:lpstr>Wingdings</vt:lpstr>
      <vt:lpstr>Office Theme</vt:lpstr>
      <vt:lpstr>1_Office Theme</vt:lpstr>
      <vt:lpstr>Acrobat Document</vt:lpstr>
      <vt:lpstr>Issaquah-Fall City Road Improvements Project Phase I Design</vt:lpstr>
      <vt:lpstr> Meeting Agenda </vt:lpstr>
      <vt:lpstr> Project Overview </vt:lpstr>
      <vt:lpstr> Project Timeline </vt:lpstr>
      <vt:lpstr> How Should We Cross N. Issaquah Creek? </vt:lpstr>
      <vt:lpstr> Things to Consider </vt:lpstr>
      <vt:lpstr> Option 1 - Bridge </vt:lpstr>
      <vt:lpstr> Option 2 - Culvert </vt:lpstr>
      <vt:lpstr>PowerPoint Presentation</vt:lpstr>
      <vt:lpstr> BRIDGE    VS.     CULVERT </vt:lpstr>
      <vt:lpstr>    BRIDGE   VS.     CULVERT </vt:lpstr>
      <vt:lpstr> Keep in Mind: </vt:lpstr>
      <vt:lpstr> Next Steps </vt:lpstr>
      <vt:lpstr> Questions? </vt:lpstr>
      <vt:lpstr>PowerPoint Presentation</vt:lpstr>
      <vt:lpstr>PowerPoint Presentation</vt:lpstr>
      <vt:lpstr>Decision Matrix</vt:lpstr>
    </vt:vector>
  </TitlesOfParts>
  <Company>Lochner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Sammamish Issaquah-Fall City Road Improvements Project Phase I Design: 242nd Avenue SE to Klahanie Drive SE</dc:title>
  <dc:creator>Lewis, Steve</dc:creator>
  <cp:lastModifiedBy>Lita Hachey</cp:lastModifiedBy>
  <cp:revision>82</cp:revision>
  <cp:lastPrinted>2017-01-30T21:54:18Z</cp:lastPrinted>
  <dcterms:created xsi:type="dcterms:W3CDTF">2017-01-10T15:24:04Z</dcterms:created>
  <dcterms:modified xsi:type="dcterms:W3CDTF">2017-02-08T18:18:20Z</dcterms:modified>
</cp:coreProperties>
</file>