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65" r:id="rId4"/>
    <p:sldId id="260" r:id="rId5"/>
    <p:sldId id="266" r:id="rId6"/>
    <p:sldId id="261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7" y="0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42377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7" y="8842377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67E3C127-EF00-419D-A20F-9C9390A87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721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7" y="0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0" rIns="91422" bIns="4571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1422" tIns="45710" rIns="91422" bIns="4571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2377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7" y="8842377"/>
            <a:ext cx="3043238" cy="465138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B1F4872B-196B-4E01-ADC5-65F126A92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9048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4872B-196B-4E01-ADC5-65F126A92E29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4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A36B-5550-45DD-9999-9F8AD860EEBB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4D800B1-9E3A-46CE-AAE1-AD16C741BF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5ACA36B-5550-45DD-9999-9F8AD860EEBB}" type="datetimeFigureOut">
              <a:rPr lang="en-US" smtClean="0"/>
              <a:t>4/8/2021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/>
              <a:t>2020 Impact Fee Annual Report</a:t>
            </a:r>
            <a:br>
              <a:rPr lang="en-US" dirty="0"/>
            </a:b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Required by RCW 82.02.070</a:t>
            </a:r>
          </a:p>
        </p:txBody>
      </p:sp>
    </p:spTree>
    <p:extLst>
      <p:ext uri="{BB962C8B-B14F-4D97-AF65-F5344CB8AC3E}">
        <p14:creationId xmlns:p14="http://schemas.microsoft.com/office/powerpoint/2010/main" val="800228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2020 Traffic Impact Fee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620000" cy="49831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000" u="sng" dirty="0">
                <a:solidFill>
                  <a:srgbClr val="0070C0"/>
                </a:solidFill>
              </a:rPr>
              <a:t>2020 Impact Fee Eligible Project Expenditures</a:t>
            </a:r>
          </a:p>
          <a:p>
            <a:r>
              <a:rPr lang="en-US" sz="2000" dirty="0" err="1"/>
              <a:t>Iss</a:t>
            </a:r>
            <a:r>
              <a:rPr lang="en-US" sz="2000" dirty="0"/>
              <a:t>/Pine Lake Rd: Klahanie Blvd-SE 32nd</a:t>
            </a:r>
            <a:r>
              <a:rPr lang="en-US" dirty="0"/>
              <a:t>	</a:t>
            </a:r>
            <a:r>
              <a:rPr lang="en-US" sz="2000" dirty="0"/>
              <a:t>$</a:t>
            </a:r>
            <a:r>
              <a:rPr lang="en-US" dirty="0"/>
              <a:t>   </a:t>
            </a:r>
            <a:r>
              <a:rPr lang="en-US" sz="2000" dirty="0"/>
              <a:t>   414,939</a:t>
            </a:r>
          </a:p>
          <a:p>
            <a:r>
              <a:rPr lang="en-US" sz="2000" dirty="0"/>
              <a:t>SE 4</a:t>
            </a:r>
            <a:r>
              <a:rPr lang="en-US" sz="2000" baseline="30000" dirty="0"/>
              <a:t>th</a:t>
            </a:r>
            <a:r>
              <a:rPr lang="en-US" sz="2000" dirty="0"/>
              <a:t> St:  218</a:t>
            </a:r>
            <a:r>
              <a:rPr lang="en-US" sz="2000" baseline="30000" dirty="0"/>
              <a:t>th</a:t>
            </a:r>
            <a:r>
              <a:rPr lang="en-US" sz="2000" dirty="0"/>
              <a:t> to 228th		  </a:t>
            </a:r>
            <a:r>
              <a:rPr lang="en-US" sz="2000" u="sng" dirty="0"/>
              <a:t>   3,636,371</a:t>
            </a:r>
          </a:p>
          <a:p>
            <a:pPr marL="114300" indent="0">
              <a:buNone/>
            </a:pPr>
            <a:r>
              <a:rPr lang="en-US" sz="2000" dirty="0"/>
              <a:t>Total Eligible 2020 Expenditures		$   4,051,310</a:t>
            </a:r>
          </a:p>
          <a:p>
            <a:pPr marL="114300" indent="0">
              <a:buNone/>
            </a:pPr>
            <a:r>
              <a:rPr lang="en-US" sz="2000" u="sng" dirty="0">
                <a:solidFill>
                  <a:srgbClr val="0070C0"/>
                </a:solidFill>
              </a:rPr>
              <a:t>Impact Fee Balance</a:t>
            </a:r>
          </a:p>
          <a:p>
            <a:pPr marL="114300" indent="0">
              <a:buNone/>
            </a:pPr>
            <a:r>
              <a:rPr lang="en-US" sz="2000" dirty="0"/>
              <a:t>*Prior Year-end Balance	</a:t>
            </a:r>
            <a:r>
              <a:rPr lang="en-US" dirty="0"/>
              <a:t>		</a:t>
            </a:r>
            <a:r>
              <a:rPr lang="en-US" sz="2000" dirty="0"/>
              <a:t>$   9,094,515</a:t>
            </a:r>
          </a:p>
          <a:p>
            <a:pPr marL="114300" indent="0">
              <a:buNone/>
            </a:pPr>
            <a:r>
              <a:rPr lang="en-US" sz="2000" dirty="0"/>
              <a:t>Impact Fees applied to 2020 projects	</a:t>
            </a:r>
            <a:r>
              <a:rPr lang="en-US" sz="2000" u="sng" dirty="0"/>
              <a:t>    (4,051,310)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Remaining Prior Year Impact Fees</a:t>
            </a:r>
            <a:r>
              <a:rPr lang="en-US" sz="2200" dirty="0">
                <a:solidFill>
                  <a:schemeClr val="tx1"/>
                </a:solidFill>
              </a:rPr>
              <a:t>		 </a:t>
            </a:r>
            <a:r>
              <a:rPr lang="en-US" sz="2000" dirty="0">
                <a:solidFill>
                  <a:schemeClr val="tx1"/>
                </a:solidFill>
              </a:rPr>
              <a:t>$  5,043,205      </a:t>
            </a:r>
          </a:p>
          <a:p>
            <a:r>
              <a:rPr lang="en-US" sz="2000" dirty="0">
                <a:solidFill>
                  <a:schemeClr val="tx1"/>
                </a:solidFill>
              </a:rPr>
              <a:t>Plus: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2020 Impact Fees			 $  1,339,227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2020 Interest			</a:t>
            </a:r>
            <a:r>
              <a:rPr lang="en-US" u="sng" dirty="0">
                <a:solidFill>
                  <a:schemeClr val="tx1"/>
                </a:solidFill>
              </a:rPr>
              <a:t>           60,117  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70C0"/>
                </a:solidFill>
              </a:rPr>
              <a:t>12/31/2020 Impact Fee Balance		 </a:t>
            </a:r>
            <a:r>
              <a:rPr lang="en-US" sz="2000" u="sng" dirty="0">
                <a:solidFill>
                  <a:srgbClr val="0070C0"/>
                </a:solidFill>
              </a:rPr>
              <a:t>$  6,442,549</a:t>
            </a:r>
          </a:p>
          <a:p>
            <a:pPr marL="114300" indent="0">
              <a:buNone/>
            </a:pPr>
            <a:endParaRPr lang="en-US" sz="1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5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2020 Traffic Impact Fee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3200" dirty="0">
                <a:solidFill>
                  <a:srgbClr val="0070C0"/>
                </a:solidFill>
              </a:rPr>
              <a:t>10-year Spending Requirement</a:t>
            </a:r>
          </a:p>
          <a:p>
            <a:pPr marL="114300" indent="0">
              <a:buNone/>
            </a:pPr>
            <a:r>
              <a:rPr lang="en-US" sz="2000" u="sng" dirty="0">
                <a:solidFill>
                  <a:srgbClr val="0070C0"/>
                </a:solidFill>
              </a:rPr>
              <a:t>Amount (incl. interest)</a:t>
            </a:r>
            <a:r>
              <a:rPr lang="en-US" sz="2000" dirty="0">
                <a:solidFill>
                  <a:srgbClr val="0070C0"/>
                </a:solidFill>
              </a:rPr>
              <a:t>	   </a:t>
            </a:r>
            <a:r>
              <a:rPr lang="en-US" sz="2000" u="sng" dirty="0">
                <a:solidFill>
                  <a:srgbClr val="0070C0"/>
                </a:solidFill>
              </a:rPr>
              <a:t>Year Collected</a:t>
            </a:r>
            <a:r>
              <a:rPr lang="en-US" sz="2000" dirty="0">
                <a:solidFill>
                  <a:srgbClr val="0070C0"/>
                </a:solidFill>
              </a:rPr>
              <a:t>		</a:t>
            </a:r>
            <a:r>
              <a:rPr lang="en-US" sz="2000" u="sng" dirty="0">
                <a:solidFill>
                  <a:srgbClr val="0070C0"/>
                </a:solidFill>
              </a:rPr>
              <a:t>Spend By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       	$     325,942	         2013		   2023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          	    1,316,536                   2014		   2024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          	       252,672	         2017		   2027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         	    2,359,464	         2018		   2028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	       846,779	         2019		   2029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u="sng" dirty="0">
                <a:solidFill>
                  <a:schemeClr val="tx1"/>
                </a:solidFill>
              </a:rPr>
              <a:t>    1,341,156</a:t>
            </a:r>
            <a:r>
              <a:rPr lang="en-US" sz="2000" dirty="0">
                <a:solidFill>
                  <a:schemeClr val="tx1"/>
                </a:solidFill>
              </a:rPr>
              <a:t>	         2020		   2030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70C0"/>
                </a:solidFill>
              </a:rPr>
              <a:t>Total	$ 6,442,549</a:t>
            </a:r>
          </a:p>
          <a:p>
            <a:pPr marL="114300" indent="0">
              <a:buNone/>
            </a:pPr>
            <a:endParaRPr lang="en-US" sz="2000" dirty="0">
              <a:solidFill>
                <a:srgbClr val="0070C0"/>
              </a:solidFill>
            </a:endParaRPr>
          </a:p>
          <a:p>
            <a:pPr marL="114300" indent="0">
              <a:buNone/>
            </a:pPr>
            <a:r>
              <a:rPr lang="en-US" sz="1600" i="1" dirty="0">
                <a:solidFill>
                  <a:srgbClr val="0070C0"/>
                </a:solidFill>
              </a:rPr>
              <a:t>2013 and 2014 impact fees may not be spent on SE 4</a:t>
            </a:r>
            <a:r>
              <a:rPr lang="en-US" sz="1600" i="1" baseline="30000" dirty="0">
                <a:solidFill>
                  <a:srgbClr val="0070C0"/>
                </a:solidFill>
              </a:rPr>
              <a:t>th</a:t>
            </a:r>
            <a:r>
              <a:rPr lang="en-US" sz="1600" i="1" dirty="0">
                <a:solidFill>
                  <a:srgbClr val="0070C0"/>
                </a:solidFill>
              </a:rPr>
              <a:t> Street.  These impact fees were collected prior to SE 4</a:t>
            </a:r>
            <a:r>
              <a:rPr lang="en-US" sz="1600" i="1" baseline="30000" dirty="0">
                <a:solidFill>
                  <a:srgbClr val="0070C0"/>
                </a:solidFill>
              </a:rPr>
              <a:t>th</a:t>
            </a:r>
            <a:r>
              <a:rPr lang="en-US" sz="1600" i="1" dirty="0">
                <a:solidFill>
                  <a:srgbClr val="0070C0"/>
                </a:solidFill>
              </a:rPr>
              <a:t> first appearance on the Transportation Improvement Plan.</a:t>
            </a:r>
          </a:p>
        </p:txBody>
      </p:sp>
    </p:spTree>
    <p:extLst>
      <p:ext uri="{BB962C8B-B14F-4D97-AF65-F5344CB8AC3E}">
        <p14:creationId xmlns:p14="http://schemas.microsoft.com/office/powerpoint/2010/main" val="2147639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2020 Park Impact Fee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endParaRPr lang="en-US" sz="2000" u="sng" dirty="0">
              <a:solidFill>
                <a:srgbClr val="0070C0"/>
              </a:solidFill>
            </a:endParaRPr>
          </a:p>
          <a:p>
            <a:pPr marL="114300" indent="0">
              <a:buNone/>
            </a:pPr>
            <a:r>
              <a:rPr lang="en-US" sz="2000" u="sng" dirty="0">
                <a:solidFill>
                  <a:srgbClr val="0070C0"/>
                </a:solidFill>
              </a:rPr>
              <a:t>2020 Impact Fee Eligible Project Expenditures</a:t>
            </a:r>
          </a:p>
          <a:p>
            <a:r>
              <a:rPr lang="en-US" sz="2000" dirty="0"/>
              <a:t>Big Rock Park, Site B-Phase 1	</a:t>
            </a:r>
            <a:r>
              <a:rPr lang="en-US" dirty="0"/>
              <a:t>	</a:t>
            </a:r>
            <a:r>
              <a:rPr lang="en-US" sz="2000" dirty="0"/>
              <a:t>$</a:t>
            </a:r>
            <a:r>
              <a:rPr lang="en-US" dirty="0"/>
              <a:t> </a:t>
            </a:r>
            <a:r>
              <a:rPr lang="en-US" sz="2000" dirty="0"/>
              <a:t>  2,338,338</a:t>
            </a:r>
          </a:p>
          <a:p>
            <a:r>
              <a:rPr lang="en-US" sz="2000" dirty="0"/>
              <a:t>Land acquisition			          	         613,870</a:t>
            </a:r>
          </a:p>
          <a:p>
            <a:r>
              <a:rPr lang="en-US" sz="2000" dirty="0" err="1"/>
              <a:t>Reard</a:t>
            </a:r>
            <a:r>
              <a:rPr lang="en-US" sz="2000" dirty="0"/>
              <a:t>/Freed farmhouse			         134,177</a:t>
            </a:r>
          </a:p>
          <a:p>
            <a:r>
              <a:rPr lang="en-US" sz="2000" dirty="0"/>
              <a:t>Inglewood Middle School artificial turf	</a:t>
            </a:r>
            <a:r>
              <a:rPr lang="en-US" sz="2000" u="sng" dirty="0"/>
              <a:t>           18,265</a:t>
            </a:r>
          </a:p>
          <a:p>
            <a:pPr marL="114300" indent="0">
              <a:buNone/>
            </a:pPr>
            <a:r>
              <a:rPr lang="en-US" sz="2000" dirty="0"/>
              <a:t>Total Eligible 2020 Expenditures		$    3,104,650</a:t>
            </a:r>
          </a:p>
          <a:p>
            <a:pPr marL="114300" indent="0">
              <a:buNone/>
            </a:pPr>
            <a:endParaRPr lang="en-US" sz="2000" dirty="0"/>
          </a:p>
          <a:p>
            <a:pPr marL="114300" indent="0">
              <a:buNone/>
            </a:pPr>
            <a:r>
              <a:rPr lang="en-US" sz="2000" u="sng" dirty="0">
                <a:solidFill>
                  <a:srgbClr val="0070C0"/>
                </a:solidFill>
              </a:rPr>
              <a:t>Impact Fee Balance</a:t>
            </a:r>
          </a:p>
          <a:p>
            <a:pPr marL="114300" indent="0">
              <a:buNone/>
            </a:pPr>
            <a:r>
              <a:rPr lang="en-US" sz="2000" dirty="0"/>
              <a:t>Prior Year-end Balance	</a:t>
            </a:r>
            <a:r>
              <a:rPr lang="en-US" dirty="0"/>
              <a:t>		</a:t>
            </a:r>
            <a:r>
              <a:rPr lang="en-US" sz="2000" dirty="0"/>
              <a:t>$   3,557,652</a:t>
            </a:r>
          </a:p>
          <a:p>
            <a:pPr marL="114300" indent="0">
              <a:buNone/>
            </a:pPr>
            <a:r>
              <a:rPr lang="en-US" sz="2000" dirty="0"/>
              <a:t>Impact Fees applied to 2020 projects		</a:t>
            </a:r>
            <a:r>
              <a:rPr lang="en-US" sz="2000" u="sng" dirty="0"/>
              <a:t>    (3,104,650)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Remaining Prior Year Impact Fees</a:t>
            </a:r>
            <a:r>
              <a:rPr lang="en-US" dirty="0">
                <a:solidFill>
                  <a:schemeClr val="tx1"/>
                </a:solidFill>
              </a:rPr>
              <a:t>		 </a:t>
            </a:r>
            <a:r>
              <a:rPr lang="en-US" sz="2000" dirty="0">
                <a:solidFill>
                  <a:schemeClr val="tx1"/>
                </a:solidFill>
              </a:rPr>
              <a:t>$      453,002     </a:t>
            </a:r>
          </a:p>
          <a:p>
            <a:r>
              <a:rPr lang="en-US" sz="2000" dirty="0">
                <a:solidFill>
                  <a:schemeClr val="tx1"/>
                </a:solidFill>
              </a:rPr>
              <a:t>Plus: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2020 Impact Fees			 $     970,416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2020 Interest			        	</a:t>
            </a:r>
            <a:r>
              <a:rPr lang="en-US" u="sng" dirty="0">
                <a:solidFill>
                  <a:schemeClr val="tx1"/>
                </a:solidFill>
              </a:rPr>
              <a:t>           24,118  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70C0"/>
                </a:solidFill>
              </a:rPr>
              <a:t>12/31/2020 Impact Fee Balance		 </a:t>
            </a:r>
            <a:r>
              <a:rPr lang="en-US" sz="2000" u="sng" dirty="0">
                <a:solidFill>
                  <a:srgbClr val="0070C0"/>
                </a:solidFill>
              </a:rPr>
              <a:t>$  1,447,536</a:t>
            </a:r>
          </a:p>
          <a:p>
            <a:pPr marL="114300" indent="0">
              <a:buNone/>
            </a:pPr>
            <a:r>
              <a:rPr lang="en-US" sz="2000" u="sng" dirty="0">
                <a:solidFill>
                  <a:srgbClr val="0070C0"/>
                </a:solidFill>
              </a:rPr>
              <a:t>    </a:t>
            </a:r>
          </a:p>
          <a:p>
            <a:pPr marL="114300" indent="0">
              <a:buNone/>
            </a:pPr>
            <a:r>
              <a:rPr lang="en-US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6521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2020 Parks Impact Fee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3200" dirty="0">
                <a:solidFill>
                  <a:srgbClr val="0070C0"/>
                </a:solidFill>
              </a:rPr>
              <a:t>10-year Spending Requirement</a:t>
            </a:r>
          </a:p>
          <a:p>
            <a:pPr marL="114300" indent="0">
              <a:buNone/>
            </a:pPr>
            <a:endParaRPr lang="en-US" sz="2000" u="sng" dirty="0">
              <a:solidFill>
                <a:srgbClr val="0070C0"/>
              </a:solidFill>
            </a:endParaRPr>
          </a:p>
          <a:p>
            <a:pPr marL="114300" indent="0">
              <a:buNone/>
            </a:pPr>
            <a:r>
              <a:rPr lang="en-US" sz="2000" u="sng" dirty="0">
                <a:solidFill>
                  <a:srgbClr val="0070C0"/>
                </a:solidFill>
              </a:rPr>
              <a:t>Amount (incl. interest)</a:t>
            </a:r>
            <a:r>
              <a:rPr lang="en-US" sz="2000" dirty="0">
                <a:solidFill>
                  <a:srgbClr val="0070C0"/>
                </a:solidFill>
              </a:rPr>
              <a:t>	   </a:t>
            </a:r>
            <a:r>
              <a:rPr lang="en-US" sz="2000" u="sng" dirty="0">
                <a:solidFill>
                  <a:srgbClr val="0070C0"/>
                </a:solidFill>
              </a:rPr>
              <a:t>Year Collected</a:t>
            </a:r>
            <a:r>
              <a:rPr lang="en-US" sz="2000" dirty="0">
                <a:solidFill>
                  <a:srgbClr val="0070C0"/>
                </a:solidFill>
              </a:rPr>
              <a:t>		</a:t>
            </a:r>
            <a:r>
              <a:rPr lang="en-US" sz="2000" u="sng" dirty="0">
                <a:solidFill>
                  <a:srgbClr val="0070C0"/>
                </a:solidFill>
              </a:rPr>
              <a:t>Spend By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       	$     475,764	         2019		   2029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          	</a:t>
            </a:r>
            <a:r>
              <a:rPr lang="en-US" sz="2000" u="sng" dirty="0">
                <a:solidFill>
                  <a:schemeClr val="tx1"/>
                </a:solidFill>
              </a:rPr>
              <a:t>       971,772</a:t>
            </a:r>
            <a:r>
              <a:rPr lang="en-US" sz="2000" dirty="0">
                <a:solidFill>
                  <a:schemeClr val="tx1"/>
                </a:solidFill>
              </a:rPr>
              <a:t>	         2020		   2030</a:t>
            </a:r>
          </a:p>
          <a:p>
            <a:pPr marL="11430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rgbClr val="0070C0"/>
                </a:solidFill>
              </a:rPr>
              <a:t>Total     $ 1,447,536</a:t>
            </a:r>
          </a:p>
          <a:p>
            <a:pPr marL="114300" indent="0">
              <a:buNone/>
            </a:pPr>
            <a:endParaRPr lang="en-US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901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idx="4294967295"/>
          </p:nvPr>
        </p:nvSpPr>
        <p:spPr>
          <a:xfrm>
            <a:off x="1143000" y="1905000"/>
            <a:ext cx="6477000" cy="259397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5400" b="1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End of Report</a:t>
            </a:r>
          </a:p>
        </p:txBody>
      </p:sp>
    </p:spTree>
    <p:extLst>
      <p:ext uri="{BB962C8B-B14F-4D97-AF65-F5344CB8AC3E}">
        <p14:creationId xmlns:p14="http://schemas.microsoft.com/office/powerpoint/2010/main" val="2884723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1118</TotalTime>
  <Words>404</Words>
  <Application>Microsoft Office PowerPoint</Application>
  <PresentationFormat>On-screen Show (4:3)</PresentationFormat>
  <Paragraphs>57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</vt:lpstr>
      <vt:lpstr>Adjacency</vt:lpstr>
      <vt:lpstr> 2020 Impact Fee Annual Report </vt:lpstr>
      <vt:lpstr>2020 Traffic Impact Fee Summary</vt:lpstr>
      <vt:lpstr>2020 Traffic Impact Fee Summary</vt:lpstr>
      <vt:lpstr>2020 Park Impact Fee Summary</vt:lpstr>
      <vt:lpstr>2020 Parks Impact Fee Summary</vt:lpstr>
      <vt:lpstr>End of Report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Gianini</dc:creator>
  <cp:lastModifiedBy>Chris Gianini</cp:lastModifiedBy>
  <cp:revision>89</cp:revision>
  <cp:lastPrinted>2020-03-16T20:55:15Z</cp:lastPrinted>
  <dcterms:created xsi:type="dcterms:W3CDTF">2011-04-20T21:15:27Z</dcterms:created>
  <dcterms:modified xsi:type="dcterms:W3CDTF">2021-04-08T15:45:58Z</dcterms:modified>
</cp:coreProperties>
</file>