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39" r:id="rId2"/>
    <p:sldId id="321" r:id="rId3"/>
    <p:sldId id="363" r:id="rId4"/>
    <p:sldId id="352" r:id="rId5"/>
    <p:sldId id="354" r:id="rId6"/>
    <p:sldId id="356" r:id="rId7"/>
    <p:sldId id="359" r:id="rId8"/>
    <p:sldId id="357" r:id="rId9"/>
    <p:sldId id="362" r:id="rId10"/>
    <p:sldId id="361" r:id="rId11"/>
    <p:sldId id="324" r:id="rId12"/>
    <p:sldId id="360" r:id="rId13"/>
    <p:sldId id="344" r:id="rId14"/>
    <p:sldId id="334" r:id="rId15"/>
  </p:sldIdLst>
  <p:sldSz cx="12188825"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9" autoAdjust="0"/>
  </p:normalViewPr>
  <p:slideViewPr>
    <p:cSldViewPr showGuides="1">
      <p:cViewPr varScale="1">
        <p:scale>
          <a:sx n="86" d="100"/>
          <a:sy n="86" d="100"/>
        </p:scale>
        <p:origin x="562" y="58"/>
      </p:cViewPr>
      <p:guideLst>
        <p:guide pos="3839"/>
        <p:guide orient="horz" pos="2160"/>
      </p:guideLst>
    </p:cSldViewPr>
  </p:slideViewPr>
  <p:outlineViewPr>
    <p:cViewPr>
      <p:scale>
        <a:sx n="33" d="100"/>
        <a:sy n="33" d="100"/>
      </p:scale>
      <p:origin x="0" y="0"/>
    </p:cViewPr>
  </p:outlineViewPr>
  <p:notesTextViewPr>
    <p:cViewPr>
      <p:scale>
        <a:sx n="3" d="2"/>
        <a:sy n="3" d="2"/>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areaChart>
        <c:grouping val="stacked"/>
        <c:varyColors val="0"/>
        <c:ser>
          <c:idx val="0"/>
          <c:order val="0"/>
          <c:tx>
            <c:strRef>
              <c:f>Sheet1!$B$1</c:f>
              <c:strCache>
                <c:ptCount val="1"/>
              </c:strCache>
            </c:strRef>
          </c:tx>
          <c:cat>
            <c:strRef>
              <c:f>Sheet1!$A$2:$A$91</c:f>
              <c:strCache>
                <c:ptCount val="90"/>
                <c:pt idx="0">
                  <c:v>Jul 08</c:v>
                </c:pt>
                <c:pt idx="1">
                  <c:v>Jul 09</c:v>
                </c:pt>
                <c:pt idx="2">
                  <c:v>Jul 10</c:v>
                </c:pt>
                <c:pt idx="3">
                  <c:v>Jul 11</c:v>
                </c:pt>
                <c:pt idx="4">
                  <c:v>Jul 12</c:v>
                </c:pt>
                <c:pt idx="5">
                  <c:v>Jul 13</c:v>
                </c:pt>
                <c:pt idx="6">
                  <c:v>Jul 14</c:v>
                </c:pt>
                <c:pt idx="7">
                  <c:v>Jul 15</c:v>
                </c:pt>
                <c:pt idx="8">
                  <c:v>Jul 16</c:v>
                </c:pt>
                <c:pt idx="9">
                  <c:v>Jul 17</c:v>
                </c:pt>
                <c:pt idx="10">
                  <c:v>Jul 18</c:v>
                </c:pt>
                <c:pt idx="11">
                  <c:v>Jul 19</c:v>
                </c:pt>
                <c:pt idx="12">
                  <c:v>Jul 20</c:v>
                </c:pt>
                <c:pt idx="13">
                  <c:v>Jul 21</c:v>
                </c:pt>
                <c:pt idx="14">
                  <c:v>Jul 22</c:v>
                </c:pt>
                <c:pt idx="15">
                  <c:v>Jul 23</c:v>
                </c:pt>
                <c:pt idx="16">
                  <c:v>Jul 24</c:v>
                </c:pt>
                <c:pt idx="17">
                  <c:v>Jul 25</c:v>
                </c:pt>
                <c:pt idx="18">
                  <c:v>Jul 26</c:v>
                </c:pt>
                <c:pt idx="19">
                  <c:v>Jul 27</c:v>
                </c:pt>
                <c:pt idx="20">
                  <c:v>Jul 28</c:v>
                </c:pt>
                <c:pt idx="21">
                  <c:v>Jul 29</c:v>
                </c:pt>
                <c:pt idx="22">
                  <c:v>Jul 30</c:v>
                </c:pt>
                <c:pt idx="23">
                  <c:v>Jul 31</c:v>
                </c:pt>
                <c:pt idx="24">
                  <c:v>Aug 01</c:v>
                </c:pt>
                <c:pt idx="25">
                  <c:v>Aug 02</c:v>
                </c:pt>
                <c:pt idx="26">
                  <c:v>Aug 03</c:v>
                </c:pt>
                <c:pt idx="27">
                  <c:v>Aug 04</c:v>
                </c:pt>
                <c:pt idx="28">
                  <c:v>Aug 05</c:v>
                </c:pt>
                <c:pt idx="29">
                  <c:v>Aug 06</c:v>
                </c:pt>
                <c:pt idx="30">
                  <c:v>Aug 07</c:v>
                </c:pt>
                <c:pt idx="31">
                  <c:v>Aug 08</c:v>
                </c:pt>
                <c:pt idx="32">
                  <c:v>Aug 09</c:v>
                </c:pt>
                <c:pt idx="33">
                  <c:v>Aug 10</c:v>
                </c:pt>
                <c:pt idx="34">
                  <c:v>Aug 11</c:v>
                </c:pt>
                <c:pt idx="35">
                  <c:v>Aug 12</c:v>
                </c:pt>
                <c:pt idx="36">
                  <c:v>Aug 13</c:v>
                </c:pt>
                <c:pt idx="37">
                  <c:v>Aug 14</c:v>
                </c:pt>
                <c:pt idx="38">
                  <c:v>Aug 15</c:v>
                </c:pt>
                <c:pt idx="39">
                  <c:v>Aug 16</c:v>
                </c:pt>
                <c:pt idx="40">
                  <c:v>Aug 17</c:v>
                </c:pt>
                <c:pt idx="41">
                  <c:v>Aug 18</c:v>
                </c:pt>
                <c:pt idx="42">
                  <c:v>Aug 19</c:v>
                </c:pt>
                <c:pt idx="43">
                  <c:v>Aug 20</c:v>
                </c:pt>
                <c:pt idx="44">
                  <c:v>Aug 21</c:v>
                </c:pt>
                <c:pt idx="45">
                  <c:v>Aug 22</c:v>
                </c:pt>
                <c:pt idx="46">
                  <c:v>Aug 23</c:v>
                </c:pt>
                <c:pt idx="47">
                  <c:v>Aug 24</c:v>
                </c:pt>
                <c:pt idx="48">
                  <c:v>Aug 25</c:v>
                </c:pt>
                <c:pt idx="49">
                  <c:v>Aug 26</c:v>
                </c:pt>
                <c:pt idx="50">
                  <c:v>Aug 27</c:v>
                </c:pt>
                <c:pt idx="51">
                  <c:v>Aug 28</c:v>
                </c:pt>
                <c:pt idx="52">
                  <c:v>Aug 29</c:v>
                </c:pt>
                <c:pt idx="53">
                  <c:v>Aug 30</c:v>
                </c:pt>
                <c:pt idx="54">
                  <c:v>Aug 31</c:v>
                </c:pt>
                <c:pt idx="55">
                  <c:v>Sep 01</c:v>
                </c:pt>
                <c:pt idx="56">
                  <c:v>Sep 02</c:v>
                </c:pt>
                <c:pt idx="57">
                  <c:v>Sep 03</c:v>
                </c:pt>
                <c:pt idx="58">
                  <c:v>Sep 04</c:v>
                </c:pt>
                <c:pt idx="59">
                  <c:v>Sep 05</c:v>
                </c:pt>
                <c:pt idx="60">
                  <c:v>Sep 06</c:v>
                </c:pt>
                <c:pt idx="61">
                  <c:v>Sep 07</c:v>
                </c:pt>
                <c:pt idx="62">
                  <c:v>Sep 08</c:v>
                </c:pt>
                <c:pt idx="63">
                  <c:v>Sep 09</c:v>
                </c:pt>
                <c:pt idx="64">
                  <c:v>Sep 10</c:v>
                </c:pt>
                <c:pt idx="65">
                  <c:v>Sep 11</c:v>
                </c:pt>
                <c:pt idx="66">
                  <c:v>Sep 12</c:v>
                </c:pt>
                <c:pt idx="67">
                  <c:v>Sep 13</c:v>
                </c:pt>
                <c:pt idx="68">
                  <c:v>Sep 14</c:v>
                </c:pt>
                <c:pt idx="69">
                  <c:v>Sep 15</c:v>
                </c:pt>
                <c:pt idx="70">
                  <c:v>Sep 16</c:v>
                </c:pt>
                <c:pt idx="71">
                  <c:v>Sep 17</c:v>
                </c:pt>
                <c:pt idx="72">
                  <c:v>Sep 18</c:v>
                </c:pt>
                <c:pt idx="73">
                  <c:v>Sep 19</c:v>
                </c:pt>
                <c:pt idx="74">
                  <c:v>Sep 20</c:v>
                </c:pt>
                <c:pt idx="75">
                  <c:v>Sep 21</c:v>
                </c:pt>
                <c:pt idx="76">
                  <c:v>Sep 22</c:v>
                </c:pt>
                <c:pt idx="77">
                  <c:v>Sep 23</c:v>
                </c:pt>
                <c:pt idx="78">
                  <c:v>Sep 24</c:v>
                </c:pt>
                <c:pt idx="79">
                  <c:v>Sep 25</c:v>
                </c:pt>
                <c:pt idx="80">
                  <c:v>Sep 26</c:v>
                </c:pt>
                <c:pt idx="81">
                  <c:v>Sep 27</c:v>
                </c:pt>
                <c:pt idx="82">
                  <c:v>Sep 28</c:v>
                </c:pt>
                <c:pt idx="83">
                  <c:v>Sep 29</c:v>
                </c:pt>
                <c:pt idx="84">
                  <c:v>Sep 30</c:v>
                </c:pt>
                <c:pt idx="85">
                  <c:v>Oct 01</c:v>
                </c:pt>
                <c:pt idx="86">
                  <c:v>Oct 02</c:v>
                </c:pt>
                <c:pt idx="87">
                  <c:v>Oct 03</c:v>
                </c:pt>
                <c:pt idx="88">
                  <c:v>Oct 04</c:v>
                </c:pt>
                <c:pt idx="89">
                  <c:v>Oct 05</c:v>
                </c:pt>
              </c:strCache>
            </c:strRef>
          </c:cat>
          <c:val>
            <c:numRef>
              <c:f>Sheet1!$B$2:$B$91</c:f>
              <c:numCache>
                <c:formatCode>General</c:formatCode>
                <c:ptCount val="90"/>
                <c:pt idx="0">
                  <c:v>0</c:v>
                </c:pt>
                <c:pt idx="1">
                  <c:v>0</c:v>
                </c:pt>
                <c:pt idx="2">
                  <c:v>0</c:v>
                </c:pt>
                <c:pt idx="3">
                  <c:v>0</c:v>
                </c:pt>
                <c:pt idx="4">
                  <c:v>12</c:v>
                </c:pt>
                <c:pt idx="5">
                  <c:v>0</c:v>
                </c:pt>
                <c:pt idx="6">
                  <c:v>0</c:v>
                </c:pt>
                <c:pt idx="7">
                  <c:v>11</c:v>
                </c:pt>
                <c:pt idx="8">
                  <c:v>0</c:v>
                </c:pt>
                <c:pt idx="9">
                  <c:v>0</c:v>
                </c:pt>
                <c:pt idx="10">
                  <c:v>0</c:v>
                </c:pt>
                <c:pt idx="11">
                  <c:v>0</c:v>
                </c:pt>
                <c:pt idx="12">
                  <c:v>0</c:v>
                </c:pt>
                <c:pt idx="13">
                  <c:v>0</c:v>
                </c:pt>
                <c:pt idx="14">
                  <c:v>0</c:v>
                </c:pt>
                <c:pt idx="15">
                  <c:v>0</c:v>
                </c:pt>
                <c:pt idx="16">
                  <c:v>12</c:v>
                </c:pt>
                <c:pt idx="17">
                  <c:v>0</c:v>
                </c:pt>
                <c:pt idx="18">
                  <c:v>0</c:v>
                </c:pt>
                <c:pt idx="19">
                  <c:v>0</c:v>
                </c:pt>
                <c:pt idx="20">
                  <c:v>0</c:v>
                </c:pt>
                <c:pt idx="21">
                  <c:v>6</c:v>
                </c:pt>
                <c:pt idx="22">
                  <c:v>0</c:v>
                </c:pt>
                <c:pt idx="23">
                  <c:v>0</c:v>
                </c:pt>
                <c:pt idx="24">
                  <c:v>0</c:v>
                </c:pt>
                <c:pt idx="25">
                  <c:v>48</c:v>
                </c:pt>
                <c:pt idx="26">
                  <c:v>0</c:v>
                </c:pt>
                <c:pt idx="27">
                  <c:v>157</c:v>
                </c:pt>
                <c:pt idx="28">
                  <c:v>0</c:v>
                </c:pt>
                <c:pt idx="29">
                  <c:v>0</c:v>
                </c:pt>
                <c:pt idx="30">
                  <c:v>0</c:v>
                </c:pt>
                <c:pt idx="31">
                  <c:v>0</c:v>
                </c:pt>
                <c:pt idx="32">
                  <c:v>0</c:v>
                </c:pt>
                <c:pt idx="33">
                  <c:v>134</c:v>
                </c:pt>
                <c:pt idx="34">
                  <c:v>0</c:v>
                </c:pt>
                <c:pt idx="35">
                  <c:v>0</c:v>
                </c:pt>
                <c:pt idx="36">
                  <c:v>0</c:v>
                </c:pt>
                <c:pt idx="37">
                  <c:v>0</c:v>
                </c:pt>
                <c:pt idx="38">
                  <c:v>24</c:v>
                </c:pt>
                <c:pt idx="39">
                  <c:v>0</c:v>
                </c:pt>
                <c:pt idx="40">
                  <c:v>0</c:v>
                </c:pt>
                <c:pt idx="41">
                  <c:v>0</c:v>
                </c:pt>
                <c:pt idx="42">
                  <c:v>0</c:v>
                </c:pt>
                <c:pt idx="43">
                  <c:v>0</c:v>
                </c:pt>
                <c:pt idx="44">
                  <c:v>0</c:v>
                </c:pt>
                <c:pt idx="45">
                  <c:v>0</c:v>
                </c:pt>
                <c:pt idx="46">
                  <c:v>0</c:v>
                </c:pt>
                <c:pt idx="47">
                  <c:v>0</c:v>
                </c:pt>
                <c:pt idx="48">
                  <c:v>0</c:v>
                </c:pt>
                <c:pt idx="49">
                  <c:v>0</c:v>
                </c:pt>
                <c:pt idx="50">
                  <c:v>0</c:v>
                </c:pt>
                <c:pt idx="51">
                  <c:v>0</c:v>
                </c:pt>
                <c:pt idx="52">
                  <c:v>21</c:v>
                </c:pt>
                <c:pt idx="53">
                  <c:v>0</c:v>
                </c:pt>
                <c:pt idx="54">
                  <c:v>0</c:v>
                </c:pt>
                <c:pt idx="55">
                  <c:v>0</c:v>
                </c:pt>
                <c:pt idx="56">
                  <c:v>0</c:v>
                </c:pt>
                <c:pt idx="57">
                  <c:v>0</c:v>
                </c:pt>
                <c:pt idx="58">
                  <c:v>0</c:v>
                </c:pt>
                <c:pt idx="59">
                  <c:v>25</c:v>
                </c:pt>
                <c:pt idx="60">
                  <c:v>0</c:v>
                </c:pt>
                <c:pt idx="61">
                  <c:v>0</c:v>
                </c:pt>
                <c:pt idx="62">
                  <c:v>159</c:v>
                </c:pt>
                <c:pt idx="63">
                  <c:v>0</c:v>
                </c:pt>
                <c:pt idx="64">
                  <c:v>0</c:v>
                </c:pt>
                <c:pt idx="65">
                  <c:v>0</c:v>
                </c:pt>
                <c:pt idx="66">
                  <c:v>74</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54</c:v>
                </c:pt>
                <c:pt idx="87">
                  <c:v>7</c:v>
                </c:pt>
                <c:pt idx="88">
                  <c:v>0</c:v>
                </c:pt>
                <c:pt idx="89">
                  <c:v>0</c:v>
                </c:pt>
              </c:numCache>
            </c:numRef>
          </c:val>
          <c:extLst>
            <c:ext xmlns:c16="http://schemas.microsoft.com/office/drawing/2014/chart" uri="{C3380CC4-5D6E-409C-BE32-E72D297353CC}">
              <c16:uniqueId val="{00000000-6C4A-47C4-AD17-A14554375D3E}"/>
            </c:ext>
          </c:extLst>
        </c:ser>
        <c:dLbls>
          <c:showLegendKey val="0"/>
          <c:showVal val="0"/>
          <c:showCatName val="0"/>
          <c:showSerName val="0"/>
          <c:showPercent val="0"/>
          <c:showBubbleSize val="0"/>
        </c:dLbls>
        <c:axId val="-2101159928"/>
        <c:axId val="-2100718248"/>
      </c:areaChart>
      <c:catAx>
        <c:axId val="-2101159928"/>
        <c:scaling>
          <c:orientation val="minMax"/>
        </c:scaling>
        <c:delete val="0"/>
        <c:axPos val="b"/>
        <c:numFmt formatCode="General" sourceLinked="1"/>
        <c:majorTickMark val="out"/>
        <c:minorTickMark val="none"/>
        <c:tickLblPos val="nextTo"/>
        <c:spPr>
          <a:ln w="12700">
            <a:solidFill>
              <a:srgbClr val="C0D0E0"/>
            </a:solidFill>
          </a:ln>
        </c:spPr>
        <c:txPr>
          <a:bodyPr/>
          <a:lstStyle/>
          <a:p>
            <a:pPr>
              <a:defRPr sz="1200"/>
            </a:pPr>
            <a:endParaRPr lang="en-US"/>
          </a:p>
        </c:txPr>
        <c:crossAx val="-2100718248"/>
        <c:crosses val="autoZero"/>
        <c:auto val="1"/>
        <c:lblAlgn val="ctr"/>
        <c:lblOffset val="100"/>
        <c:noMultiLvlLbl val="0"/>
      </c:catAx>
      <c:valAx>
        <c:axId val="-2100718248"/>
        <c:scaling>
          <c:orientation val="minMax"/>
          <c:max val="183"/>
          <c:min val="0"/>
        </c:scaling>
        <c:delete val="0"/>
        <c:axPos val="l"/>
        <c:majorGridlines>
          <c:spPr>
            <a:ln w="12700">
              <a:solidFill>
                <a:srgbClr val="D8D8D8"/>
              </a:solidFill>
            </a:ln>
          </c:spPr>
        </c:majorGridlines>
        <c:numFmt formatCode="General" sourceLinked="1"/>
        <c:majorTickMark val="out"/>
        <c:minorTickMark val="none"/>
        <c:tickLblPos val="nextTo"/>
        <c:spPr>
          <a:ln>
            <a:noFill/>
          </a:ln>
        </c:spPr>
        <c:txPr>
          <a:bodyPr/>
          <a:lstStyle/>
          <a:p>
            <a:pPr>
              <a:defRPr sz="1200"/>
            </a:pPr>
            <a:endParaRPr lang="en-US"/>
          </a:p>
        </c:txPr>
        <c:crossAx val="-2101159928"/>
        <c:crosses val="autoZero"/>
        <c:crossBetween val="midCat"/>
      </c:valAx>
    </c:plotArea>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10/9/2023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10/9/2023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10/9/2023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10/9/2023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10/9/2023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10/9/2023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10/9/2023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10/9/2023</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10/9/2023</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10/9/2023</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10/9/2023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10/9/2023</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10/9/2023</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cid:57B91461-685F-4C1E-AB07-9E0008857A97" TargetMode="External"/><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ZVCYHtFDioo?feature=oembed" TargetMode="External"/><Relationship Id="rId5" Type="http://schemas.openxmlformats.org/officeDocument/2006/relationships/hyperlink" Target="https://www.sammamish.us/government/police/safety-tips/"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cid:C46F2A7A-255E-4DBE-B0FA-D06446E5C5FD" TargetMode="Externa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hyperlink" Target="sammamish.us/government/police/community-engagement-officer/"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sammamish.us/government/police/crime-dat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cid:FC7C828C-FF50-4B43-8D79-5904ED5DECF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55604" y="1905000"/>
            <a:ext cx="3596607" cy="76200"/>
          </a:xfrm>
        </p:spPr>
        <p:txBody>
          <a:bodyPr anchor="b">
            <a:normAutofit fontScale="90000"/>
          </a:bodyPr>
          <a:lstStyle/>
          <a:p>
            <a:r>
              <a:rPr lang="en-US" sz="4400" dirty="0"/>
              <a:t>SAMMAMISH</a:t>
            </a:r>
            <a:r>
              <a:rPr lang="en-US" dirty="0"/>
              <a:t> </a:t>
            </a:r>
            <a:r>
              <a:rPr lang="en-US" sz="4400" dirty="0"/>
              <a:t>POLICE</a:t>
            </a:r>
          </a:p>
        </p:txBody>
      </p:sp>
      <p:sp>
        <p:nvSpPr>
          <p:cNvPr id="18" name="Text Placeholder 2">
            <a:extLst>
              <a:ext uri="{FF2B5EF4-FFF2-40B4-BE49-F238E27FC236}">
                <a16:creationId xmlns:a16="http://schemas.microsoft.com/office/drawing/2014/main" id="{B1D8C81D-F34A-1C4C-D352-07085E781B8F}"/>
              </a:ext>
            </a:extLst>
          </p:cNvPr>
          <p:cNvSpPr>
            <a:spLocks noGrp="1"/>
          </p:cNvSpPr>
          <p:nvPr>
            <p:ph type="body" sz="half" idx="2"/>
          </p:nvPr>
        </p:nvSpPr>
        <p:spPr>
          <a:xfrm>
            <a:off x="1065213" y="4724400"/>
            <a:ext cx="4331346" cy="1066800"/>
          </a:xfrm>
        </p:spPr>
        <p:txBody>
          <a:bodyPr>
            <a:noAutofit/>
          </a:bodyPr>
          <a:lstStyle/>
          <a:p>
            <a:r>
              <a:rPr lang="en-US" sz="3200" dirty="0"/>
              <a:t>Public Safety Presentation</a:t>
            </a:r>
          </a:p>
          <a:p>
            <a:r>
              <a:rPr lang="en-US" sz="3200" dirty="0"/>
              <a:t>October 10th, 2023</a:t>
            </a:r>
          </a:p>
        </p:txBody>
      </p:sp>
      <p:pic>
        <p:nvPicPr>
          <p:cNvPr id="5" name="Picture 4" descr="image"/>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5396560" y="457200"/>
            <a:ext cx="5424406" cy="4800600"/>
          </a:xfrm>
          <a:prstGeom prst="rect">
            <a:avLst/>
          </a:prstGeom>
          <a:noFill/>
          <a:ln>
            <a:noFill/>
          </a:ln>
        </p:spPr>
      </p:pic>
      <p:sp>
        <p:nvSpPr>
          <p:cNvPr id="3" name="TextBox 2">
            <a:extLst>
              <a:ext uri="{FF2B5EF4-FFF2-40B4-BE49-F238E27FC236}">
                <a16:creationId xmlns:a16="http://schemas.microsoft.com/office/drawing/2014/main" id="{50AE450A-FFF1-BA2C-83DA-F5D73CF46DD1}"/>
              </a:ext>
            </a:extLst>
          </p:cNvPr>
          <p:cNvSpPr txBox="1"/>
          <p:nvPr/>
        </p:nvSpPr>
        <p:spPr>
          <a:xfrm>
            <a:off x="5637212" y="5638800"/>
            <a:ext cx="4876800" cy="584775"/>
          </a:xfrm>
          <a:prstGeom prst="rect">
            <a:avLst/>
          </a:prstGeom>
          <a:noFill/>
        </p:spPr>
        <p:txBody>
          <a:bodyPr wrap="square">
            <a:spAutoFit/>
          </a:bodyPr>
          <a:lstStyle/>
          <a:p>
            <a:pPr algn="ctr"/>
            <a:r>
              <a:rPr lang="en-US" sz="3200" i="1" dirty="0"/>
              <a:t>Connecting with Community</a:t>
            </a:r>
          </a:p>
        </p:txBody>
      </p:sp>
    </p:spTree>
    <p:extLst>
      <p:ext uri="{BB962C8B-B14F-4D97-AF65-F5344CB8AC3E}">
        <p14:creationId xmlns:p14="http://schemas.microsoft.com/office/powerpoint/2010/main" val="335139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E043-4D51-A4AC-5DDE-536655C25A2C}"/>
              </a:ext>
            </a:extLst>
          </p:cNvPr>
          <p:cNvSpPr>
            <a:spLocks noGrp="1"/>
          </p:cNvSpPr>
          <p:nvPr>
            <p:ph type="title"/>
          </p:nvPr>
        </p:nvSpPr>
        <p:spPr>
          <a:xfrm>
            <a:off x="1522413" y="381000"/>
            <a:ext cx="9144001" cy="914400"/>
          </a:xfrm>
        </p:spPr>
        <p:txBody>
          <a:bodyPr/>
          <a:lstStyle/>
          <a:p>
            <a:pPr algn="ctr"/>
            <a:r>
              <a:rPr lang="en-US" dirty="0"/>
              <a:t>1</a:t>
            </a:r>
            <a:r>
              <a:rPr lang="en-US" baseline="30000" dirty="0"/>
              <a:t>st</a:t>
            </a:r>
            <a:r>
              <a:rPr lang="en-US" dirty="0"/>
              <a:t> Community Academy</a:t>
            </a:r>
          </a:p>
        </p:txBody>
      </p:sp>
      <p:sp>
        <p:nvSpPr>
          <p:cNvPr id="3" name="Content Placeholder 2">
            <a:extLst>
              <a:ext uri="{FF2B5EF4-FFF2-40B4-BE49-F238E27FC236}">
                <a16:creationId xmlns:a16="http://schemas.microsoft.com/office/drawing/2014/main" id="{5C7C2523-63F1-37E3-1678-82F33950F946}"/>
              </a:ext>
            </a:extLst>
          </p:cNvPr>
          <p:cNvSpPr>
            <a:spLocks noGrp="1"/>
          </p:cNvSpPr>
          <p:nvPr>
            <p:ph idx="1"/>
          </p:nvPr>
        </p:nvSpPr>
        <p:spPr>
          <a:xfrm>
            <a:off x="684213" y="1524001"/>
            <a:ext cx="4800600" cy="4495800"/>
          </a:xfrm>
        </p:spPr>
        <p:txBody>
          <a:bodyPr>
            <a:normAutofit/>
          </a:bodyPr>
          <a:lstStyle/>
          <a:p>
            <a:pPr marL="0" indent="0">
              <a:buNone/>
            </a:pPr>
            <a:r>
              <a:rPr lang="en-US" dirty="0"/>
              <a:t>Blocks of instruction include: </a:t>
            </a:r>
          </a:p>
          <a:p>
            <a:r>
              <a:rPr lang="en-US" dirty="0"/>
              <a:t>MCU (Green River) &amp; SAU</a:t>
            </a:r>
          </a:p>
          <a:p>
            <a:r>
              <a:rPr lang="en-US" dirty="0"/>
              <a:t>MARR, DUI, K-9, Marine Unit</a:t>
            </a:r>
          </a:p>
          <a:p>
            <a:r>
              <a:rPr lang="en-US" dirty="0"/>
              <a:t>Patrol Ops, SAR, EVOC</a:t>
            </a:r>
          </a:p>
          <a:p>
            <a:r>
              <a:rPr lang="en-US" dirty="0"/>
              <a:t>Comm Center, SWAT, Traffic</a:t>
            </a:r>
          </a:p>
          <a:p>
            <a:r>
              <a:rPr lang="en-US" dirty="0"/>
              <a:t>AFIS, Drones</a:t>
            </a:r>
          </a:p>
          <a:p>
            <a:r>
              <a:rPr lang="en-US" dirty="0"/>
              <a:t>Constitutional Use of Force</a:t>
            </a:r>
          </a:p>
        </p:txBody>
      </p:sp>
      <p:pic>
        <p:nvPicPr>
          <p:cNvPr id="4" name="Picture 3">
            <a:extLst>
              <a:ext uri="{FF2B5EF4-FFF2-40B4-BE49-F238E27FC236}">
                <a16:creationId xmlns:a16="http://schemas.microsoft.com/office/drawing/2014/main" id="{E0F85461-3D1C-EB5D-41F3-9BF6CB4790DD}"/>
              </a:ext>
            </a:extLst>
          </p:cNvPr>
          <p:cNvPicPr>
            <a:picLocks noChangeAspect="1"/>
          </p:cNvPicPr>
          <p:nvPr/>
        </p:nvPicPr>
        <p:blipFill>
          <a:blip r:embed="rId2"/>
          <a:stretch>
            <a:fillRect/>
          </a:stretch>
        </p:blipFill>
        <p:spPr>
          <a:xfrm>
            <a:off x="10845464" y="5693304"/>
            <a:ext cx="1343361" cy="1088495"/>
          </a:xfrm>
          <a:prstGeom prst="rect">
            <a:avLst/>
          </a:prstGeom>
          <a:effectLst>
            <a:softEdge rad="203200"/>
          </a:effectLst>
        </p:spPr>
      </p:pic>
      <p:pic>
        <p:nvPicPr>
          <p:cNvPr id="8195" name="8669B8D9-47D0-4252-B683-F5B39D4C56C6" descr="imagejpeg_0.jpg">
            <a:extLst>
              <a:ext uri="{FF2B5EF4-FFF2-40B4-BE49-F238E27FC236}">
                <a16:creationId xmlns:a16="http://schemas.microsoft.com/office/drawing/2014/main" id="{B73D3D09-12A5-4145-FF5D-7CF7DA34E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733" y="1761371"/>
            <a:ext cx="5292726" cy="394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99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7F22-B7E7-F04A-A2BF-E45B910BE3EF}"/>
              </a:ext>
            </a:extLst>
          </p:cNvPr>
          <p:cNvSpPr>
            <a:spLocks noGrp="1"/>
          </p:cNvSpPr>
          <p:nvPr>
            <p:ph type="title"/>
          </p:nvPr>
        </p:nvSpPr>
        <p:spPr>
          <a:xfrm>
            <a:off x="1522413" y="381000"/>
            <a:ext cx="9144001" cy="762000"/>
          </a:xfrm>
        </p:spPr>
        <p:txBody>
          <a:bodyPr/>
          <a:lstStyle/>
          <a:p>
            <a:pPr algn="ctr"/>
            <a:r>
              <a:rPr lang="en-US" dirty="0"/>
              <a:t>Public Safety Resources</a:t>
            </a:r>
          </a:p>
        </p:txBody>
      </p:sp>
      <p:sp>
        <p:nvSpPr>
          <p:cNvPr id="3" name="Content Placeholder 2">
            <a:extLst>
              <a:ext uri="{FF2B5EF4-FFF2-40B4-BE49-F238E27FC236}">
                <a16:creationId xmlns:a16="http://schemas.microsoft.com/office/drawing/2014/main" id="{15DEF157-075B-A46C-BDE5-7CF44BDAAAD0}"/>
              </a:ext>
            </a:extLst>
          </p:cNvPr>
          <p:cNvSpPr>
            <a:spLocks noGrp="1"/>
          </p:cNvSpPr>
          <p:nvPr>
            <p:ph idx="1"/>
          </p:nvPr>
        </p:nvSpPr>
        <p:spPr>
          <a:xfrm>
            <a:off x="4608624" y="1181098"/>
            <a:ext cx="2743199" cy="457201"/>
          </a:xfrm>
        </p:spPr>
        <p:txBody>
          <a:bodyPr/>
          <a:lstStyle/>
          <a:p>
            <a:pPr marL="0" indent="0">
              <a:buNone/>
            </a:pPr>
            <a:r>
              <a:rPr lang="en-US" dirty="0"/>
              <a:t>Traffic Tip Tuesdays!</a:t>
            </a:r>
          </a:p>
          <a:p>
            <a:endParaRPr lang="en-US" dirty="0"/>
          </a:p>
          <a:p>
            <a:endParaRPr lang="en-US" dirty="0"/>
          </a:p>
        </p:txBody>
      </p:sp>
      <p:pic>
        <p:nvPicPr>
          <p:cNvPr id="4" name="Picture 3">
            <a:extLst>
              <a:ext uri="{FF2B5EF4-FFF2-40B4-BE49-F238E27FC236}">
                <a16:creationId xmlns:a16="http://schemas.microsoft.com/office/drawing/2014/main" id="{400F4F6D-DD65-0E95-5E76-AEAA0319957C}"/>
              </a:ext>
            </a:extLst>
          </p:cNvPr>
          <p:cNvPicPr>
            <a:picLocks noChangeAspect="1"/>
          </p:cNvPicPr>
          <p:nvPr/>
        </p:nvPicPr>
        <p:blipFill>
          <a:blip r:embed="rId3"/>
          <a:stretch>
            <a:fillRect/>
          </a:stretch>
        </p:blipFill>
        <p:spPr>
          <a:xfrm>
            <a:off x="10845464" y="5693304"/>
            <a:ext cx="1343361" cy="1088495"/>
          </a:xfrm>
          <a:prstGeom prst="rect">
            <a:avLst/>
          </a:prstGeom>
          <a:effectLst>
            <a:softEdge rad="203200"/>
          </a:effectLst>
        </p:spPr>
      </p:pic>
      <p:pic>
        <p:nvPicPr>
          <p:cNvPr id="5" name="Online Media 4" title="Traffic Tip Tuesday -  School Bus">
            <a:hlinkClick r:id="" action="ppaction://media"/>
            <a:extLst>
              <a:ext uri="{FF2B5EF4-FFF2-40B4-BE49-F238E27FC236}">
                <a16:creationId xmlns:a16="http://schemas.microsoft.com/office/drawing/2014/main" id="{B633AAC8-E885-53A2-5A60-0CA17773CA51}"/>
              </a:ext>
            </a:extLst>
          </p:cNvPr>
          <p:cNvPicPr>
            <a:picLocks noRot="1" noChangeAspect="1"/>
          </p:cNvPicPr>
          <p:nvPr>
            <a:videoFile r:link="rId1"/>
          </p:nvPr>
        </p:nvPicPr>
        <p:blipFill>
          <a:blip r:embed="rId4"/>
          <a:stretch>
            <a:fillRect/>
          </a:stretch>
        </p:blipFill>
        <p:spPr>
          <a:xfrm>
            <a:off x="2513009" y="1796536"/>
            <a:ext cx="6934425" cy="3917950"/>
          </a:xfrm>
          <a:prstGeom prst="rect">
            <a:avLst/>
          </a:prstGeom>
        </p:spPr>
      </p:pic>
      <p:sp>
        <p:nvSpPr>
          <p:cNvPr id="7" name="TextBox 6">
            <a:extLst>
              <a:ext uri="{FF2B5EF4-FFF2-40B4-BE49-F238E27FC236}">
                <a16:creationId xmlns:a16="http://schemas.microsoft.com/office/drawing/2014/main" id="{DAF72547-3D6A-3285-B4EF-8198941DED80}"/>
              </a:ext>
            </a:extLst>
          </p:cNvPr>
          <p:cNvSpPr txBox="1"/>
          <p:nvPr/>
        </p:nvSpPr>
        <p:spPr>
          <a:xfrm>
            <a:off x="2741612" y="6052885"/>
            <a:ext cx="6094520"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txBody>
          <a:bodyPr wrap="square">
            <a:spAutoFit/>
          </a:bodyPr>
          <a:lstStyle/>
          <a:p>
            <a:pPr algn="ctr"/>
            <a:r>
              <a:rPr lang="en-US" dirty="0">
                <a:hlinkClick r:id="rId5"/>
              </a:rPr>
              <a:t>https://www.sammamish.us/government/police/safety-tips/</a:t>
            </a:r>
            <a:endParaRPr lang="en-US" dirty="0"/>
          </a:p>
        </p:txBody>
      </p:sp>
    </p:spTree>
    <p:extLst>
      <p:ext uri="{BB962C8B-B14F-4D97-AF65-F5344CB8AC3E}">
        <p14:creationId xmlns:p14="http://schemas.microsoft.com/office/powerpoint/2010/main" val="38447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47B1-3B37-9C63-1D93-F21B18AE4F1A}"/>
              </a:ext>
            </a:extLst>
          </p:cNvPr>
          <p:cNvSpPr>
            <a:spLocks noGrp="1"/>
          </p:cNvSpPr>
          <p:nvPr>
            <p:ph type="title"/>
          </p:nvPr>
        </p:nvSpPr>
        <p:spPr>
          <a:xfrm>
            <a:off x="1055604" y="1905000"/>
            <a:ext cx="3596607" cy="2362200"/>
          </a:xfrm>
        </p:spPr>
        <p:txBody>
          <a:bodyPr anchor="b">
            <a:normAutofit/>
          </a:bodyPr>
          <a:lstStyle/>
          <a:p>
            <a:r>
              <a:rPr lang="en-US" dirty="0"/>
              <a:t>New Officer Onboarding Program</a:t>
            </a:r>
          </a:p>
        </p:txBody>
      </p:sp>
      <p:sp>
        <p:nvSpPr>
          <p:cNvPr id="3" name="Content Placeholder 2">
            <a:extLst>
              <a:ext uri="{FF2B5EF4-FFF2-40B4-BE49-F238E27FC236}">
                <a16:creationId xmlns:a16="http://schemas.microsoft.com/office/drawing/2014/main" id="{AE070F50-3A87-6A08-DE4E-36D408340DE8}"/>
              </a:ext>
            </a:extLst>
          </p:cNvPr>
          <p:cNvSpPr>
            <a:spLocks noGrp="1"/>
          </p:cNvSpPr>
          <p:nvPr>
            <p:ph type="body" sz="half" idx="2"/>
          </p:nvPr>
        </p:nvSpPr>
        <p:spPr>
          <a:xfrm>
            <a:off x="1065213" y="4648200"/>
            <a:ext cx="3581399" cy="1371600"/>
          </a:xfrm>
        </p:spPr>
        <p:txBody>
          <a:bodyPr>
            <a:normAutofit/>
          </a:bodyPr>
          <a:lstStyle/>
          <a:p>
            <a:pPr lvl="1"/>
            <a:endParaRPr lang="en-US" sz="1800" dirty="0"/>
          </a:p>
          <a:p>
            <a:endParaRPr lang="en-US" dirty="0"/>
          </a:p>
        </p:txBody>
      </p:sp>
      <p:pic>
        <p:nvPicPr>
          <p:cNvPr id="6146" name="F0C43E4B-B1BC-4323-ADDA-8318AB6BABAB" descr="IMG_7526.jpg">
            <a:extLst>
              <a:ext uri="{FF2B5EF4-FFF2-40B4-BE49-F238E27FC236}">
                <a16:creationId xmlns:a16="http://schemas.microsoft.com/office/drawing/2014/main" id="{813F7719-2F7A-F972-76F5-1EE496109DA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000"/>
          <a:stretch/>
        </p:blipFill>
        <p:spPr bwMode="auto">
          <a:xfrm>
            <a:off x="4646612" y="549804"/>
            <a:ext cx="6172200" cy="5143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2FD38B4-A780-F55E-5461-4EFF6D8AFB76}"/>
              </a:ext>
            </a:extLst>
          </p:cNvPr>
          <p:cNvPicPr>
            <a:picLocks noChangeAspect="1"/>
          </p:cNvPicPr>
          <p:nvPr/>
        </p:nvPicPr>
        <p:blipFill>
          <a:blip r:embed="rId3"/>
          <a:stretch>
            <a:fillRect/>
          </a:stretch>
        </p:blipFill>
        <p:spPr>
          <a:xfrm>
            <a:off x="10923251" y="5693304"/>
            <a:ext cx="1343361" cy="1088495"/>
          </a:xfrm>
          <a:prstGeom prst="rect">
            <a:avLst/>
          </a:prstGeom>
          <a:effectLst>
            <a:softEdge rad="203200"/>
          </a:effectLst>
        </p:spPr>
      </p:pic>
    </p:spTree>
    <p:extLst>
      <p:ext uri="{BB962C8B-B14F-4D97-AF65-F5344CB8AC3E}">
        <p14:creationId xmlns:p14="http://schemas.microsoft.com/office/powerpoint/2010/main" val="233222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47B1-3B37-9C63-1D93-F21B18AE4F1A}"/>
              </a:ext>
            </a:extLst>
          </p:cNvPr>
          <p:cNvSpPr>
            <a:spLocks noGrp="1"/>
          </p:cNvSpPr>
          <p:nvPr>
            <p:ph type="title"/>
          </p:nvPr>
        </p:nvSpPr>
        <p:spPr>
          <a:xfrm>
            <a:off x="1522413" y="381000"/>
            <a:ext cx="9144001" cy="914400"/>
          </a:xfrm>
        </p:spPr>
        <p:txBody>
          <a:bodyPr/>
          <a:lstStyle/>
          <a:p>
            <a:pPr algn="ctr"/>
            <a:r>
              <a:rPr lang="en-US" dirty="0"/>
              <a:t>Social Media</a:t>
            </a:r>
          </a:p>
        </p:txBody>
      </p:sp>
      <p:sp>
        <p:nvSpPr>
          <p:cNvPr id="3" name="Content Placeholder 2">
            <a:extLst>
              <a:ext uri="{FF2B5EF4-FFF2-40B4-BE49-F238E27FC236}">
                <a16:creationId xmlns:a16="http://schemas.microsoft.com/office/drawing/2014/main" id="{AE070F50-3A87-6A08-DE4E-36D408340DE8}"/>
              </a:ext>
            </a:extLst>
          </p:cNvPr>
          <p:cNvSpPr>
            <a:spLocks noGrp="1"/>
          </p:cNvSpPr>
          <p:nvPr>
            <p:ph idx="1"/>
          </p:nvPr>
        </p:nvSpPr>
        <p:spPr/>
        <p:txBody>
          <a:bodyPr>
            <a:normAutofit/>
          </a:bodyPr>
          <a:lstStyle/>
          <a:p>
            <a:pPr lvl="1"/>
            <a:endParaRPr lang="en-US" dirty="0"/>
          </a:p>
          <a:p>
            <a:endParaRPr lang="en-US" dirty="0"/>
          </a:p>
        </p:txBody>
      </p:sp>
      <p:sp>
        <p:nvSpPr>
          <p:cNvPr id="4" name="Text Placeholder 2">
            <a:extLst>
              <a:ext uri="{FF2B5EF4-FFF2-40B4-BE49-F238E27FC236}">
                <a16:creationId xmlns:a16="http://schemas.microsoft.com/office/drawing/2014/main" id="{60B11624-1807-375E-2908-1242CCBE01BF}"/>
              </a:ext>
            </a:extLst>
          </p:cNvPr>
          <p:cNvSpPr txBox="1">
            <a:spLocks/>
          </p:cNvSpPr>
          <p:nvPr/>
        </p:nvSpPr>
        <p:spPr>
          <a:xfrm>
            <a:off x="2817812" y="2590800"/>
            <a:ext cx="8209556" cy="432048"/>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solidFill>
              </a:rPr>
              <a:t>Post reactions &amp; likes</a:t>
            </a:r>
          </a:p>
        </p:txBody>
      </p:sp>
      <p:sp>
        <p:nvSpPr>
          <p:cNvPr id="5" name="Text Placeholder 4">
            <a:extLst>
              <a:ext uri="{FF2B5EF4-FFF2-40B4-BE49-F238E27FC236}">
                <a16:creationId xmlns:a16="http://schemas.microsoft.com/office/drawing/2014/main" id="{D096F852-2991-C4BF-37FA-4E24071B7F07}"/>
              </a:ext>
            </a:extLst>
          </p:cNvPr>
          <p:cNvSpPr txBox="1">
            <a:spLocks/>
          </p:cNvSpPr>
          <p:nvPr/>
        </p:nvSpPr>
        <p:spPr>
          <a:xfrm>
            <a:off x="2513012" y="6029490"/>
            <a:ext cx="8641556" cy="54146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The number of reactions to your posts on your Facebook and LinkedIn Pages and the number of likes your posts received on Instagram, Twitter, and TikTok. Customize the tile to compare the results for each social network</a:t>
            </a:r>
          </a:p>
        </p:txBody>
      </p:sp>
      <p:sp>
        <p:nvSpPr>
          <p:cNvPr id="6" name="Text Placeholder 16">
            <a:extLst>
              <a:ext uri="{FF2B5EF4-FFF2-40B4-BE49-F238E27FC236}">
                <a16:creationId xmlns:a16="http://schemas.microsoft.com/office/drawing/2014/main" id="{A688D8A8-FB77-686E-79E2-1F93F6B351E0}"/>
              </a:ext>
            </a:extLst>
          </p:cNvPr>
          <p:cNvSpPr txBox="1">
            <a:spLocks/>
          </p:cNvSpPr>
          <p:nvPr/>
        </p:nvSpPr>
        <p:spPr>
          <a:xfrm>
            <a:off x="8578352" y="2087586"/>
            <a:ext cx="2881015" cy="359198"/>
          </a:xfrm>
          <a:prstGeom prst="rect">
            <a:avLst/>
          </a:prstGeom>
        </p:spPr>
        <p:txBody>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a:t>Jul 08 - Oct 05, 23</a:t>
            </a:r>
          </a:p>
        </p:txBody>
      </p:sp>
      <p:graphicFrame>
        <p:nvGraphicFramePr>
          <p:cNvPr id="7" name="Chart Placeholder 17">
            <a:extLst>
              <a:ext uri="{FF2B5EF4-FFF2-40B4-BE49-F238E27FC236}">
                <a16:creationId xmlns:a16="http://schemas.microsoft.com/office/drawing/2014/main" id="{B34D9041-88BD-A3B3-52C8-F07681CD8C6D}"/>
              </a:ext>
            </a:extLst>
          </p:cNvPr>
          <p:cNvGraphicFramePr>
            <a:graphicFrameLocks/>
          </p:cNvGraphicFramePr>
          <p:nvPr>
            <p:extLst>
              <p:ext uri="{D42A27DB-BD31-4B8C-83A1-F6EECF244321}">
                <p14:modId xmlns:p14="http://schemas.microsoft.com/office/powerpoint/2010/main" val="4009487501"/>
              </p:ext>
            </p:extLst>
          </p:nvPr>
        </p:nvGraphicFramePr>
        <p:xfrm>
          <a:off x="5332413" y="2829018"/>
          <a:ext cx="6124278" cy="183759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
            <a:extLst>
              <a:ext uri="{FF2B5EF4-FFF2-40B4-BE49-F238E27FC236}">
                <a16:creationId xmlns:a16="http://schemas.microsoft.com/office/drawing/2014/main" id="{B1F7A255-02F9-6E2D-C5B1-1240898AB878}"/>
              </a:ext>
            </a:extLst>
          </p:cNvPr>
          <p:cNvSpPr txBox="1">
            <a:spLocks/>
          </p:cNvSpPr>
          <p:nvPr/>
        </p:nvSpPr>
        <p:spPr>
          <a:xfrm>
            <a:off x="713012" y="3990583"/>
            <a:ext cx="3600000" cy="360040"/>
          </a:xfrm>
          <a:prstGeom prst="rect">
            <a:avLst/>
          </a:prstGeom>
        </p:spPr>
        <p:txBody>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a:t>6.63%</a:t>
            </a:r>
          </a:p>
        </p:txBody>
      </p:sp>
      <p:sp>
        <p:nvSpPr>
          <p:cNvPr id="9" name="Text Placeholder 2">
            <a:extLst>
              <a:ext uri="{FF2B5EF4-FFF2-40B4-BE49-F238E27FC236}">
                <a16:creationId xmlns:a16="http://schemas.microsoft.com/office/drawing/2014/main" id="{8D6F7E06-FCB0-9E56-9C95-C7032CF59AF0}"/>
              </a:ext>
            </a:extLst>
          </p:cNvPr>
          <p:cNvSpPr txBox="1">
            <a:spLocks/>
          </p:cNvSpPr>
          <p:nvPr/>
        </p:nvSpPr>
        <p:spPr>
          <a:xfrm>
            <a:off x="760412" y="2182216"/>
            <a:ext cx="3600400" cy="360040"/>
          </a:xfrm>
          <a:prstGeom prst="rect">
            <a:avLst/>
          </a:prstGeom>
        </p:spPr>
        <p:txBody>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dirty="0"/>
              <a:t>Facebook Page</a:t>
            </a:r>
          </a:p>
        </p:txBody>
      </p:sp>
      <p:sp>
        <p:nvSpPr>
          <p:cNvPr id="10" name="Text Placeholder 3">
            <a:extLst>
              <a:ext uri="{FF2B5EF4-FFF2-40B4-BE49-F238E27FC236}">
                <a16:creationId xmlns:a16="http://schemas.microsoft.com/office/drawing/2014/main" id="{49E890E5-1336-F147-3C21-38044E17E215}"/>
              </a:ext>
            </a:extLst>
          </p:cNvPr>
          <p:cNvSpPr txBox="1">
            <a:spLocks/>
          </p:cNvSpPr>
          <p:nvPr/>
        </p:nvSpPr>
        <p:spPr>
          <a:xfrm>
            <a:off x="1827212" y="4003231"/>
            <a:ext cx="3600400" cy="360040"/>
          </a:xfrm>
          <a:prstGeom prst="rect">
            <a:avLst/>
          </a:prstGeom>
        </p:spPr>
        <p:txBody>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n-US" dirty="0"/>
              <a:t>engagement rate</a:t>
            </a:r>
          </a:p>
        </p:txBody>
      </p:sp>
      <p:sp>
        <p:nvSpPr>
          <p:cNvPr id="11" name="Text Placeholder 1">
            <a:extLst>
              <a:ext uri="{FF2B5EF4-FFF2-40B4-BE49-F238E27FC236}">
                <a16:creationId xmlns:a16="http://schemas.microsoft.com/office/drawing/2014/main" id="{D243467A-28EE-02F2-5FF0-1A22BDEFC688}"/>
              </a:ext>
            </a:extLst>
          </p:cNvPr>
          <p:cNvSpPr>
            <a:spLocks noGrp="1"/>
          </p:cNvSpPr>
          <p:nvPr/>
        </p:nvSpPr>
        <p:spPr>
          <a:xfrm>
            <a:off x="911807" y="2969931"/>
            <a:ext cx="3600000" cy="360040"/>
          </a:xfrm>
          <a:prstGeom prst="rect">
            <a:avLst/>
          </a:prstGeom>
        </p:spPr>
        <p:txBody>
          <a:bodyPr wrap="square" lIns="0" tIns="0" rIns="0" bIns="0" anchor="ctr" anchorCtr="0">
            <a:normAutofit/>
          </a:bodyPr>
          <a:lstStyle>
            <a:lvl1pPr marL="0" indent="0" algn="l" defTabSz="685800" rtl="0" eaLnBrk="1" latinLnBrk="0" hangingPunct="1">
              <a:lnSpc>
                <a:spcPct val="90000"/>
              </a:lnSpc>
              <a:spcBef>
                <a:spcPts val="750"/>
              </a:spcBef>
              <a:buFont typeface="Arial" charset="0"/>
              <a:buNone/>
              <a:defRPr sz="2400" b="1" i="0" kern="1200" baseline="0">
                <a:solidFill>
                  <a:srgbClr val="132F59"/>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dirty="0">
                <a:solidFill>
                  <a:schemeClr val="bg2">
                    <a:lumMod val="25000"/>
                    <a:lumOff val="75000"/>
                  </a:schemeClr>
                </a:solidFill>
              </a:rPr>
              <a:t>744</a:t>
            </a:r>
          </a:p>
        </p:txBody>
      </p:sp>
      <p:sp>
        <p:nvSpPr>
          <p:cNvPr id="12" name="Text Placeholder 2">
            <a:extLst>
              <a:ext uri="{FF2B5EF4-FFF2-40B4-BE49-F238E27FC236}">
                <a16:creationId xmlns:a16="http://schemas.microsoft.com/office/drawing/2014/main" id="{CC02A2EA-CC25-2370-0003-191E9FEF2B56}"/>
              </a:ext>
            </a:extLst>
          </p:cNvPr>
          <p:cNvSpPr>
            <a:spLocks noGrp="1"/>
          </p:cNvSpPr>
          <p:nvPr/>
        </p:nvSpPr>
        <p:spPr>
          <a:xfrm>
            <a:off x="911807" y="2609891"/>
            <a:ext cx="3600400" cy="360040"/>
          </a:xfrm>
          <a:prstGeom prst="rect">
            <a:avLst/>
          </a:prstGeom>
        </p:spPr>
        <p:txBody>
          <a:bodyPr wrap="square" lIns="0" tIns="0" rIns="0" bIns="0" anchor="ctr" anchorCtr="0">
            <a:normAutofit/>
          </a:bodyPr>
          <a:lstStyle>
            <a:lvl1pPr marL="0" indent="0" algn="l" defTabSz="685800" rtl="0" eaLnBrk="1" latinLnBrk="0" hangingPunct="1">
              <a:lnSpc>
                <a:spcPct val="90000"/>
              </a:lnSpc>
              <a:spcBef>
                <a:spcPts val="750"/>
              </a:spcBef>
              <a:buFont typeface="Arial" charset="0"/>
              <a:buNone/>
              <a:defRPr sz="2000" b="0" i="0" kern="1200" baseline="0">
                <a:solidFill>
                  <a:srgbClr val="251F2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dirty="0">
                <a:solidFill>
                  <a:schemeClr val="accent1"/>
                </a:solidFill>
              </a:rPr>
              <a:t>Sammamish</a:t>
            </a:r>
            <a:r>
              <a:rPr dirty="0"/>
              <a:t> </a:t>
            </a:r>
            <a:r>
              <a:rPr dirty="0">
                <a:solidFill>
                  <a:schemeClr val="tx1"/>
                </a:solidFill>
              </a:rPr>
              <a:t>Police</a:t>
            </a:r>
            <a:r>
              <a:rPr dirty="0"/>
              <a:t> </a:t>
            </a:r>
            <a:r>
              <a:rPr dirty="0">
                <a:solidFill>
                  <a:schemeClr val="tx1"/>
                </a:solidFill>
              </a:rPr>
              <a:t>Department</a:t>
            </a:r>
          </a:p>
        </p:txBody>
      </p:sp>
      <p:sp>
        <p:nvSpPr>
          <p:cNvPr id="13" name="Text Placeholder 3">
            <a:extLst>
              <a:ext uri="{FF2B5EF4-FFF2-40B4-BE49-F238E27FC236}">
                <a16:creationId xmlns:a16="http://schemas.microsoft.com/office/drawing/2014/main" id="{A2F9D307-EDF7-B367-5B62-39A32CEEB2F3}"/>
              </a:ext>
            </a:extLst>
          </p:cNvPr>
          <p:cNvSpPr>
            <a:spLocks noGrp="1"/>
          </p:cNvSpPr>
          <p:nvPr/>
        </p:nvSpPr>
        <p:spPr>
          <a:xfrm>
            <a:off x="911407" y="3329971"/>
            <a:ext cx="3600400" cy="360040"/>
          </a:xfrm>
          <a:prstGeom prst="rect">
            <a:avLst/>
          </a:prstGeom>
        </p:spPr>
        <p:txBody>
          <a:bodyPr wrap="square" lIns="0" tIns="0" rIns="0" bIns="0" anchor="t" anchorCtr="0">
            <a:normAutofit/>
          </a:bodyPr>
          <a:lstStyle>
            <a:lvl1pPr marL="0" indent="0" algn="l" defTabSz="685800" rtl="0" eaLnBrk="1" latinLnBrk="0" hangingPunct="1">
              <a:lnSpc>
                <a:spcPct val="90000"/>
              </a:lnSpc>
              <a:spcBef>
                <a:spcPts val="750"/>
              </a:spcBef>
              <a:buFont typeface="Arial" charset="0"/>
              <a:buNone/>
              <a:defRPr sz="1400" b="1" i="0" kern="1200" baseline="0">
                <a:solidFill>
                  <a:srgbClr val="514C4D"/>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dirty="0">
                <a:solidFill>
                  <a:schemeClr val="tx1"/>
                </a:solidFill>
              </a:rPr>
              <a:t>likes</a:t>
            </a:r>
          </a:p>
        </p:txBody>
      </p:sp>
    </p:spTree>
    <p:extLst>
      <p:ext uri="{BB962C8B-B14F-4D97-AF65-F5344CB8AC3E}">
        <p14:creationId xmlns:p14="http://schemas.microsoft.com/office/powerpoint/2010/main" val="175941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EFA0A0-098A-CCA5-9786-B4928105BAF8}"/>
              </a:ext>
            </a:extLst>
          </p:cNvPr>
          <p:cNvSpPr>
            <a:spLocks noGrp="1"/>
          </p:cNvSpPr>
          <p:nvPr>
            <p:ph idx="1"/>
          </p:nvPr>
        </p:nvSpPr>
        <p:spPr>
          <a:xfrm>
            <a:off x="1527216" y="609600"/>
            <a:ext cx="9134391" cy="4114801"/>
          </a:xfrm>
        </p:spPr>
        <p:txBody>
          <a:bodyPr>
            <a:normAutofit/>
          </a:bodyPr>
          <a:lstStyle/>
          <a:p>
            <a:pPr marL="0" indent="0" algn="ctr">
              <a:buNone/>
            </a:pPr>
            <a:r>
              <a:rPr lang="en-US" sz="3600" dirty="0"/>
              <a:t>QUESTIONS?</a:t>
            </a:r>
          </a:p>
        </p:txBody>
      </p:sp>
      <p:pic>
        <p:nvPicPr>
          <p:cNvPr id="6" name="Picture 5">
            <a:extLst>
              <a:ext uri="{FF2B5EF4-FFF2-40B4-BE49-F238E27FC236}">
                <a16:creationId xmlns:a16="http://schemas.microsoft.com/office/drawing/2014/main" id="{FF144EA6-47DA-71A3-2A93-689CB2DD5C54}"/>
              </a:ext>
            </a:extLst>
          </p:cNvPr>
          <p:cNvPicPr>
            <a:picLocks noChangeAspect="1"/>
          </p:cNvPicPr>
          <p:nvPr/>
        </p:nvPicPr>
        <p:blipFill>
          <a:blip r:embed="rId2"/>
          <a:stretch>
            <a:fillRect/>
          </a:stretch>
        </p:blipFill>
        <p:spPr>
          <a:xfrm>
            <a:off x="10845464" y="5693304"/>
            <a:ext cx="1343361" cy="1088495"/>
          </a:xfrm>
          <a:prstGeom prst="rect">
            <a:avLst/>
          </a:prstGeom>
          <a:effectLst>
            <a:softEdge rad="203200"/>
          </a:effectLst>
        </p:spPr>
      </p:pic>
      <p:pic>
        <p:nvPicPr>
          <p:cNvPr id="7170" name="C46F2A7A-255E-4DBE-B0FA-D06446E5C5FD" descr="IMG_6623.jpg">
            <a:extLst>
              <a:ext uri="{FF2B5EF4-FFF2-40B4-BE49-F238E27FC236}">
                <a16:creationId xmlns:a16="http://schemas.microsoft.com/office/drawing/2014/main" id="{84D1B4A1-0734-DA16-C1B4-F578DE305B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0825" y="-43402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C46F2A7A-255E-4DBE-B0FA-D06446E5C5FD" descr="IMG_6623.jpg">
            <a:extLst>
              <a:ext uri="{FF2B5EF4-FFF2-40B4-BE49-F238E27FC236}">
                <a16:creationId xmlns:a16="http://schemas.microsoft.com/office/drawing/2014/main" id="{AB074E91-1A98-9076-109E-0A5BD148E4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0825" y="-43402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B4824EB-42E1-A46E-4A8B-7467114CB452}"/>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817812" y="1219200"/>
            <a:ext cx="6324600" cy="4743002"/>
          </a:xfrm>
          <a:prstGeom prst="rect">
            <a:avLst/>
          </a:prstGeom>
          <a:noFill/>
          <a:ln>
            <a:noFill/>
          </a:ln>
        </p:spPr>
      </p:pic>
    </p:spTree>
    <p:extLst>
      <p:ext uri="{BB962C8B-B14F-4D97-AF65-F5344CB8AC3E}">
        <p14:creationId xmlns:p14="http://schemas.microsoft.com/office/powerpoint/2010/main" val="324948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B451-C056-B216-3113-18F7FA5097C3}"/>
              </a:ext>
            </a:extLst>
          </p:cNvPr>
          <p:cNvSpPr>
            <a:spLocks noGrp="1"/>
          </p:cNvSpPr>
          <p:nvPr>
            <p:ph type="title"/>
          </p:nvPr>
        </p:nvSpPr>
        <p:spPr>
          <a:xfrm>
            <a:off x="1512803" y="0"/>
            <a:ext cx="9144001" cy="990600"/>
          </a:xfrm>
        </p:spPr>
        <p:txBody>
          <a:bodyPr/>
          <a:lstStyle/>
          <a:p>
            <a:pPr algn="ctr"/>
            <a:r>
              <a:rPr lang="en-US" dirty="0"/>
              <a:t>Community Engagement Officer </a:t>
            </a:r>
          </a:p>
        </p:txBody>
      </p:sp>
      <p:sp>
        <p:nvSpPr>
          <p:cNvPr id="3" name="Content Placeholder 2">
            <a:extLst>
              <a:ext uri="{FF2B5EF4-FFF2-40B4-BE49-F238E27FC236}">
                <a16:creationId xmlns:a16="http://schemas.microsoft.com/office/drawing/2014/main" id="{B3B66238-820D-6F02-4E15-29B8706804A0}"/>
              </a:ext>
            </a:extLst>
          </p:cNvPr>
          <p:cNvSpPr>
            <a:spLocks noGrp="1"/>
          </p:cNvSpPr>
          <p:nvPr>
            <p:ph idx="1"/>
          </p:nvPr>
        </p:nvSpPr>
        <p:spPr>
          <a:xfrm>
            <a:off x="3178148" y="990600"/>
            <a:ext cx="5813309" cy="533400"/>
          </a:xfrm>
        </p:spPr>
        <p:txBody>
          <a:bodyPr>
            <a:normAutofit fontScale="92500"/>
          </a:bodyPr>
          <a:lstStyle/>
          <a:p>
            <a:pPr marL="0" indent="0" algn="ctr">
              <a:buNone/>
            </a:pPr>
            <a:r>
              <a:rPr lang="en-US" dirty="0"/>
              <a:t>2</a:t>
            </a:r>
            <a:r>
              <a:rPr lang="en-US" baseline="30000" dirty="0"/>
              <a:t>nd</a:t>
            </a:r>
            <a:r>
              <a:rPr lang="en-US" dirty="0"/>
              <a:t> Quarter Stats for Detective Nate Greiert…</a:t>
            </a:r>
          </a:p>
        </p:txBody>
      </p:sp>
      <p:pic>
        <p:nvPicPr>
          <p:cNvPr id="5" name="Picture 4">
            <a:extLst>
              <a:ext uri="{FF2B5EF4-FFF2-40B4-BE49-F238E27FC236}">
                <a16:creationId xmlns:a16="http://schemas.microsoft.com/office/drawing/2014/main" id="{50A11D89-AB62-D575-FD00-1D0395CFD8C3}"/>
              </a:ext>
            </a:extLst>
          </p:cNvPr>
          <p:cNvPicPr>
            <a:picLocks noChangeAspect="1"/>
          </p:cNvPicPr>
          <p:nvPr/>
        </p:nvPicPr>
        <p:blipFill>
          <a:blip r:embed="rId2"/>
          <a:stretch>
            <a:fillRect/>
          </a:stretch>
        </p:blipFill>
        <p:spPr>
          <a:xfrm>
            <a:off x="10845464" y="5693304"/>
            <a:ext cx="1343361" cy="1088495"/>
          </a:xfrm>
          <a:prstGeom prst="rect">
            <a:avLst/>
          </a:prstGeom>
          <a:effectLst>
            <a:softEdge rad="203200"/>
          </a:effectLst>
        </p:spPr>
      </p:pic>
      <p:graphicFrame>
        <p:nvGraphicFramePr>
          <p:cNvPr id="8" name="Table 8">
            <a:extLst>
              <a:ext uri="{FF2B5EF4-FFF2-40B4-BE49-F238E27FC236}">
                <a16:creationId xmlns:a16="http://schemas.microsoft.com/office/drawing/2014/main" id="{6D45578E-3160-C122-5BB6-0F1698ADBB5A}"/>
              </a:ext>
            </a:extLst>
          </p:cNvPr>
          <p:cNvGraphicFramePr>
            <a:graphicFrameLocks noGrp="1"/>
          </p:cNvGraphicFramePr>
          <p:nvPr>
            <p:extLst>
              <p:ext uri="{D42A27DB-BD31-4B8C-83A1-F6EECF244321}">
                <p14:modId xmlns:p14="http://schemas.microsoft.com/office/powerpoint/2010/main" val="615921703"/>
              </p:ext>
            </p:extLst>
          </p:nvPr>
        </p:nvGraphicFramePr>
        <p:xfrm>
          <a:off x="3721746" y="1676400"/>
          <a:ext cx="7620000" cy="377952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983730850"/>
                    </a:ext>
                  </a:extLst>
                </a:gridCol>
                <a:gridCol w="2590800">
                  <a:extLst>
                    <a:ext uri="{9D8B030D-6E8A-4147-A177-3AD203B41FA5}">
                      <a16:colId xmlns:a16="http://schemas.microsoft.com/office/drawing/2014/main" val="477059280"/>
                    </a:ext>
                  </a:extLst>
                </a:gridCol>
              </a:tblGrid>
              <a:tr h="533400">
                <a:tc>
                  <a:txBody>
                    <a:bodyPr/>
                    <a:lstStyle/>
                    <a:p>
                      <a:r>
                        <a:rPr lang="en-US" dirty="0"/>
                        <a:t>Meeting Type</a:t>
                      </a:r>
                    </a:p>
                  </a:txBody>
                  <a:tcPr/>
                </a:tc>
                <a:tc>
                  <a:txBody>
                    <a:bodyPr/>
                    <a:lstStyle/>
                    <a:p>
                      <a:r>
                        <a:rPr lang="en-US" dirty="0"/>
                        <a:t>Quarterly Total</a:t>
                      </a:r>
                    </a:p>
                  </a:txBody>
                  <a:tcPr/>
                </a:tc>
                <a:extLst>
                  <a:ext uri="{0D108BD9-81ED-4DB2-BD59-A6C34878D82A}">
                    <a16:rowId xmlns:a16="http://schemas.microsoft.com/office/drawing/2014/main" val="1096288558"/>
                  </a:ext>
                </a:extLst>
              </a:tr>
              <a:tr h="533400">
                <a:tc>
                  <a:txBody>
                    <a:bodyPr/>
                    <a:lstStyle/>
                    <a:p>
                      <a:r>
                        <a:rPr lang="en-US" dirty="0"/>
                        <a:t>Community Meeting/HOA</a:t>
                      </a:r>
                    </a:p>
                  </a:txBody>
                  <a:tcPr/>
                </a:tc>
                <a:tc>
                  <a:txBody>
                    <a:bodyPr/>
                    <a:lstStyle/>
                    <a:p>
                      <a:r>
                        <a:rPr lang="en-US" dirty="0"/>
                        <a:t>3</a:t>
                      </a:r>
                    </a:p>
                  </a:txBody>
                  <a:tcPr/>
                </a:tc>
                <a:extLst>
                  <a:ext uri="{0D108BD9-81ED-4DB2-BD59-A6C34878D82A}">
                    <a16:rowId xmlns:a16="http://schemas.microsoft.com/office/drawing/2014/main" val="3472797933"/>
                  </a:ext>
                </a:extLst>
              </a:tr>
              <a:tr h="533400">
                <a:tc>
                  <a:txBody>
                    <a:bodyPr/>
                    <a:lstStyle/>
                    <a:p>
                      <a:r>
                        <a:rPr lang="en-US" dirty="0"/>
                        <a:t>Meetings with individual community members</a:t>
                      </a:r>
                    </a:p>
                  </a:txBody>
                  <a:tcPr/>
                </a:tc>
                <a:tc>
                  <a:txBody>
                    <a:bodyPr/>
                    <a:lstStyle/>
                    <a:p>
                      <a:r>
                        <a:rPr lang="en-US" dirty="0"/>
                        <a:t>5</a:t>
                      </a:r>
                    </a:p>
                  </a:txBody>
                  <a:tcPr/>
                </a:tc>
                <a:extLst>
                  <a:ext uri="{0D108BD9-81ED-4DB2-BD59-A6C34878D82A}">
                    <a16:rowId xmlns:a16="http://schemas.microsoft.com/office/drawing/2014/main" val="4237696611"/>
                  </a:ext>
                </a:extLst>
              </a:tr>
              <a:tr h="533400">
                <a:tc>
                  <a:txBody>
                    <a:bodyPr/>
                    <a:lstStyle/>
                    <a:p>
                      <a:r>
                        <a:rPr lang="en-US" dirty="0"/>
                        <a:t>Email Contacts</a:t>
                      </a:r>
                    </a:p>
                  </a:txBody>
                  <a:tcPr/>
                </a:tc>
                <a:tc>
                  <a:txBody>
                    <a:bodyPr/>
                    <a:lstStyle/>
                    <a:p>
                      <a:r>
                        <a:rPr lang="en-US" dirty="0"/>
                        <a:t>92 </a:t>
                      </a:r>
                      <a:r>
                        <a:rPr lang="en-US" sz="1400" dirty="0"/>
                        <a:t>(emails received and responses)</a:t>
                      </a:r>
                    </a:p>
                  </a:txBody>
                  <a:tcPr/>
                </a:tc>
                <a:extLst>
                  <a:ext uri="{0D108BD9-81ED-4DB2-BD59-A6C34878D82A}">
                    <a16:rowId xmlns:a16="http://schemas.microsoft.com/office/drawing/2014/main" val="3180234888"/>
                  </a:ext>
                </a:extLst>
              </a:tr>
              <a:tr h="533400">
                <a:tc>
                  <a:txBody>
                    <a:bodyPr/>
                    <a:lstStyle/>
                    <a:p>
                      <a:r>
                        <a:rPr lang="en-US" dirty="0"/>
                        <a:t>Community Precinct Tours</a:t>
                      </a:r>
                    </a:p>
                  </a:txBody>
                  <a:tcPr/>
                </a:tc>
                <a:tc>
                  <a:txBody>
                    <a:bodyPr/>
                    <a:lstStyle/>
                    <a:p>
                      <a:r>
                        <a:rPr lang="en-US" dirty="0"/>
                        <a:t>2</a:t>
                      </a:r>
                    </a:p>
                  </a:txBody>
                  <a:tcPr/>
                </a:tc>
                <a:extLst>
                  <a:ext uri="{0D108BD9-81ED-4DB2-BD59-A6C34878D82A}">
                    <a16:rowId xmlns:a16="http://schemas.microsoft.com/office/drawing/2014/main" val="3985689517"/>
                  </a:ext>
                </a:extLst>
              </a:tr>
              <a:tr h="533400">
                <a:tc>
                  <a:txBody>
                    <a:bodyPr/>
                    <a:lstStyle/>
                    <a:p>
                      <a:r>
                        <a:rPr lang="en-US" dirty="0"/>
                        <a:t>Boy Scout/Girl Scout Presentations</a:t>
                      </a:r>
                    </a:p>
                  </a:txBody>
                  <a:tcPr/>
                </a:tc>
                <a:tc>
                  <a:txBody>
                    <a:bodyPr/>
                    <a:lstStyle/>
                    <a:p>
                      <a:r>
                        <a:rPr lang="en-US" dirty="0"/>
                        <a:t>3</a:t>
                      </a:r>
                    </a:p>
                  </a:txBody>
                  <a:tcPr/>
                </a:tc>
                <a:extLst>
                  <a:ext uri="{0D108BD9-81ED-4DB2-BD59-A6C34878D82A}">
                    <a16:rowId xmlns:a16="http://schemas.microsoft.com/office/drawing/2014/main" val="429853928"/>
                  </a:ext>
                </a:extLst>
              </a:tr>
              <a:tr h="533400">
                <a:tc>
                  <a:txBody>
                    <a:bodyPr/>
                    <a:lstStyle/>
                    <a:p>
                      <a:r>
                        <a:rPr lang="en-US" dirty="0"/>
                        <a:t>Community Training Events</a:t>
                      </a:r>
                    </a:p>
                  </a:txBody>
                  <a:tcPr/>
                </a:tc>
                <a:tc>
                  <a:txBody>
                    <a:bodyPr/>
                    <a:lstStyle/>
                    <a:p>
                      <a:r>
                        <a:rPr lang="en-US" dirty="0"/>
                        <a:t>11</a:t>
                      </a:r>
                    </a:p>
                  </a:txBody>
                  <a:tcPr/>
                </a:tc>
                <a:extLst>
                  <a:ext uri="{0D108BD9-81ED-4DB2-BD59-A6C34878D82A}">
                    <a16:rowId xmlns:a16="http://schemas.microsoft.com/office/drawing/2014/main" val="2721025107"/>
                  </a:ext>
                </a:extLst>
              </a:tr>
            </a:tbl>
          </a:graphicData>
        </a:graphic>
      </p:graphicFrame>
      <p:sp>
        <p:nvSpPr>
          <p:cNvPr id="10" name="TextBox 9">
            <a:extLst>
              <a:ext uri="{FF2B5EF4-FFF2-40B4-BE49-F238E27FC236}">
                <a16:creationId xmlns:a16="http://schemas.microsoft.com/office/drawing/2014/main" id="{56ECF6DA-F03B-82E3-7562-BC3CF4C12F54}"/>
              </a:ext>
            </a:extLst>
          </p:cNvPr>
          <p:cNvSpPr txBox="1"/>
          <p:nvPr/>
        </p:nvSpPr>
        <p:spPr>
          <a:xfrm>
            <a:off x="379412" y="2377898"/>
            <a:ext cx="2971800" cy="246150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Police explorers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Bi weekly police explorer meetings, planning for and attendance at events, 6 meetings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-explorer academy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on the plateau </a:t>
            </a:r>
          </a:p>
        </p:txBody>
      </p:sp>
      <p:sp>
        <p:nvSpPr>
          <p:cNvPr id="12" name="TextBox 11">
            <a:extLst>
              <a:ext uri="{FF2B5EF4-FFF2-40B4-BE49-F238E27FC236}">
                <a16:creationId xmlns:a16="http://schemas.microsoft.com/office/drawing/2014/main" id="{4C757657-4D0C-F97E-EC6F-3C199CE709ED}"/>
              </a:ext>
            </a:extLst>
          </p:cNvPr>
          <p:cNvSpPr txBox="1"/>
          <p:nvPr/>
        </p:nvSpPr>
        <p:spPr>
          <a:xfrm>
            <a:off x="3721746" y="5693304"/>
            <a:ext cx="6935058" cy="369332"/>
          </a:xfrm>
          <a:prstGeom prst="rect">
            <a:avLst/>
          </a:prstGeom>
          <a:solidFill>
            <a:schemeClr val="tx2">
              <a:lumMod val="75000"/>
            </a:schemeClr>
          </a:solidFill>
        </p:spPr>
        <p:txBody>
          <a:bodyPr wrap="square">
            <a:spAutoFit/>
          </a:bodyPr>
          <a:lstStyle/>
          <a:p>
            <a:r>
              <a:rPr lang="en-US" b="1" dirty="0">
                <a:hlinkClick r:id="rId3" action="ppaction://hlinkfile"/>
              </a:rPr>
              <a:t>sammamish.us/government/police/community-engagement-officer/</a:t>
            </a:r>
            <a:endParaRPr lang="en-US" b="1" dirty="0"/>
          </a:p>
        </p:txBody>
      </p:sp>
    </p:spTree>
    <p:extLst>
      <p:ext uri="{BB962C8B-B14F-4D97-AF65-F5344CB8AC3E}">
        <p14:creationId xmlns:p14="http://schemas.microsoft.com/office/powerpoint/2010/main" val="36985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AC446-1132-F5BC-D20E-431EAC9E6A20}"/>
              </a:ext>
            </a:extLst>
          </p:cNvPr>
          <p:cNvSpPr>
            <a:spLocks noGrp="1"/>
          </p:cNvSpPr>
          <p:nvPr>
            <p:ph type="title"/>
          </p:nvPr>
        </p:nvSpPr>
        <p:spPr>
          <a:xfrm>
            <a:off x="1551889" y="495300"/>
            <a:ext cx="9144001" cy="685800"/>
          </a:xfrm>
        </p:spPr>
        <p:txBody>
          <a:bodyPr/>
          <a:lstStyle/>
          <a:p>
            <a:r>
              <a:rPr lang="en-US" dirty="0"/>
              <a:t>Ongoing Engagement</a:t>
            </a:r>
          </a:p>
        </p:txBody>
      </p:sp>
      <p:sp>
        <p:nvSpPr>
          <p:cNvPr id="5" name="TextBox 4">
            <a:extLst>
              <a:ext uri="{FF2B5EF4-FFF2-40B4-BE49-F238E27FC236}">
                <a16:creationId xmlns:a16="http://schemas.microsoft.com/office/drawing/2014/main" id="{C09CDC39-B2FB-9D8E-D92A-5D834F98BD36}"/>
              </a:ext>
            </a:extLst>
          </p:cNvPr>
          <p:cNvSpPr txBox="1"/>
          <p:nvPr/>
        </p:nvSpPr>
        <p:spPr>
          <a:xfrm>
            <a:off x="3884612" y="1533383"/>
            <a:ext cx="7390552" cy="415992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effectLst>
            <a:glow rad="63500">
              <a:schemeClr val="accent1">
                <a:satMod val="175000"/>
                <a:alpha val="40000"/>
              </a:schemeClr>
            </a:glow>
          </a:effectLst>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progress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Sammamish Community Member Academy Sept – Nov.</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Safety/winter conditions community resource fair – co-planning with Eastside Fire.</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PGA tour June 2024.</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CRASE training for school districts and businesses.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Active shooter training for Sammamish PD.</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Outreach to private preschools within the city to provide training and emergency planning. </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Home security booklet for Sammamish community members.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Stop the bleed training for city staff.</a:t>
            </a:r>
          </a:p>
        </p:txBody>
      </p:sp>
      <p:pic>
        <p:nvPicPr>
          <p:cNvPr id="6" name="Picture 5">
            <a:extLst>
              <a:ext uri="{FF2B5EF4-FFF2-40B4-BE49-F238E27FC236}">
                <a16:creationId xmlns:a16="http://schemas.microsoft.com/office/drawing/2014/main" id="{320127CB-4ACD-E8C8-68DC-9560AFAE5C74}"/>
              </a:ext>
            </a:extLst>
          </p:cNvPr>
          <p:cNvPicPr>
            <a:picLocks noChangeAspect="1"/>
          </p:cNvPicPr>
          <p:nvPr/>
        </p:nvPicPr>
        <p:blipFill>
          <a:blip r:embed="rId2"/>
          <a:stretch>
            <a:fillRect/>
          </a:stretch>
        </p:blipFill>
        <p:spPr>
          <a:xfrm>
            <a:off x="10923251" y="5693304"/>
            <a:ext cx="1343361" cy="1088495"/>
          </a:xfrm>
          <a:prstGeom prst="rect">
            <a:avLst/>
          </a:prstGeom>
          <a:effectLst>
            <a:softEdge rad="203200"/>
          </a:effectLst>
        </p:spPr>
      </p:pic>
      <p:pic>
        <p:nvPicPr>
          <p:cNvPr id="7" name="C90C769A-0375-4533-8725-AB2DE5FD13BA" descr="IMG_1199.jpg">
            <a:extLst>
              <a:ext uri="{FF2B5EF4-FFF2-40B4-BE49-F238E27FC236}">
                <a16:creationId xmlns:a16="http://schemas.microsoft.com/office/drawing/2014/main" id="{758CB830-E01A-AE92-8947-50DBDE3296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12" y="2390594"/>
            <a:ext cx="2836836" cy="2076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3102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B451-C056-B216-3113-18F7FA5097C3}"/>
              </a:ext>
            </a:extLst>
          </p:cNvPr>
          <p:cNvSpPr>
            <a:spLocks noGrp="1"/>
          </p:cNvSpPr>
          <p:nvPr>
            <p:ph type="title"/>
          </p:nvPr>
        </p:nvSpPr>
        <p:spPr>
          <a:xfrm>
            <a:off x="1512803" y="0"/>
            <a:ext cx="9144001" cy="990600"/>
          </a:xfrm>
        </p:spPr>
        <p:txBody>
          <a:bodyPr/>
          <a:lstStyle/>
          <a:p>
            <a:pPr algn="ctr"/>
            <a:r>
              <a:rPr lang="en-US" dirty="0"/>
              <a:t>Data Dashboard </a:t>
            </a:r>
          </a:p>
        </p:txBody>
      </p:sp>
      <p:sp>
        <p:nvSpPr>
          <p:cNvPr id="3" name="Content Placeholder 2">
            <a:extLst>
              <a:ext uri="{FF2B5EF4-FFF2-40B4-BE49-F238E27FC236}">
                <a16:creationId xmlns:a16="http://schemas.microsoft.com/office/drawing/2014/main" id="{B3B66238-820D-6F02-4E15-29B8706804A0}"/>
              </a:ext>
            </a:extLst>
          </p:cNvPr>
          <p:cNvSpPr>
            <a:spLocks noGrp="1"/>
          </p:cNvSpPr>
          <p:nvPr>
            <p:ph idx="1"/>
          </p:nvPr>
        </p:nvSpPr>
        <p:spPr>
          <a:xfrm>
            <a:off x="608012" y="2209801"/>
            <a:ext cx="4952999" cy="1752600"/>
          </a:xfrm>
        </p:spPr>
        <p:txBody>
          <a:bodyPr>
            <a:normAutofit lnSpcReduction="10000"/>
          </a:bodyPr>
          <a:lstStyle/>
          <a:p>
            <a:r>
              <a:rPr lang="en-US" dirty="0"/>
              <a:t>Dashboard is live on web</a:t>
            </a:r>
          </a:p>
          <a:p>
            <a:r>
              <a:rPr lang="en-US" dirty="0"/>
              <a:t>Real-time crime data updates</a:t>
            </a:r>
          </a:p>
          <a:p>
            <a:r>
              <a:rPr lang="en-US" dirty="0"/>
              <a:t>Dedicated Engagement Officer page with outreach statistics</a:t>
            </a:r>
          </a:p>
          <a:p>
            <a:endParaRPr lang="en-US" dirty="0"/>
          </a:p>
        </p:txBody>
      </p:sp>
      <p:pic>
        <p:nvPicPr>
          <p:cNvPr id="5" name="Picture 4">
            <a:extLst>
              <a:ext uri="{FF2B5EF4-FFF2-40B4-BE49-F238E27FC236}">
                <a16:creationId xmlns:a16="http://schemas.microsoft.com/office/drawing/2014/main" id="{50A11D89-AB62-D575-FD00-1D0395CFD8C3}"/>
              </a:ext>
            </a:extLst>
          </p:cNvPr>
          <p:cNvPicPr>
            <a:picLocks noChangeAspect="1"/>
          </p:cNvPicPr>
          <p:nvPr/>
        </p:nvPicPr>
        <p:blipFill>
          <a:blip r:embed="rId2"/>
          <a:stretch>
            <a:fillRect/>
          </a:stretch>
        </p:blipFill>
        <p:spPr>
          <a:xfrm>
            <a:off x="10923251" y="5693304"/>
            <a:ext cx="1343361" cy="1088495"/>
          </a:xfrm>
          <a:prstGeom prst="rect">
            <a:avLst/>
          </a:prstGeom>
          <a:effectLst>
            <a:softEdge rad="203200"/>
          </a:effectLst>
        </p:spPr>
      </p:pic>
      <p:pic>
        <p:nvPicPr>
          <p:cNvPr id="6" name="Picture 5">
            <a:extLst>
              <a:ext uri="{FF2B5EF4-FFF2-40B4-BE49-F238E27FC236}">
                <a16:creationId xmlns:a16="http://schemas.microsoft.com/office/drawing/2014/main" id="{B3F590FD-FCEA-BE23-70B1-D7E2536B34DE}"/>
              </a:ext>
            </a:extLst>
          </p:cNvPr>
          <p:cNvPicPr>
            <a:picLocks noChangeAspect="1"/>
          </p:cNvPicPr>
          <p:nvPr/>
        </p:nvPicPr>
        <p:blipFill>
          <a:blip r:embed="rId3"/>
          <a:stretch>
            <a:fillRect/>
          </a:stretch>
        </p:blipFill>
        <p:spPr>
          <a:xfrm>
            <a:off x="6856412" y="1247078"/>
            <a:ext cx="3786514" cy="4293563"/>
          </a:xfrm>
          <a:prstGeom prst="rect">
            <a:avLst/>
          </a:prstGeom>
        </p:spPr>
      </p:pic>
      <p:sp>
        <p:nvSpPr>
          <p:cNvPr id="8" name="TextBox 7">
            <a:extLst>
              <a:ext uri="{FF2B5EF4-FFF2-40B4-BE49-F238E27FC236}">
                <a16:creationId xmlns:a16="http://schemas.microsoft.com/office/drawing/2014/main" id="{98A2954B-62BA-3841-6B6F-1BBEC54FA10F}"/>
              </a:ext>
            </a:extLst>
          </p:cNvPr>
          <p:cNvSpPr txBox="1"/>
          <p:nvPr/>
        </p:nvSpPr>
        <p:spPr>
          <a:xfrm>
            <a:off x="303212" y="4191000"/>
            <a:ext cx="6168355" cy="369332"/>
          </a:xfrm>
          <a:prstGeom prst="rect">
            <a:avLst/>
          </a:prstGeom>
          <a:solidFill>
            <a:schemeClr val="bg2">
              <a:lumMod val="25000"/>
              <a:lumOff val="75000"/>
            </a:schemeClr>
          </a:solidFill>
        </p:spPr>
        <p:txBody>
          <a:bodyPr wrap="none" rtlCol="0">
            <a:spAutoFit/>
          </a:bodyPr>
          <a:lstStyle/>
          <a:p>
            <a:r>
              <a:rPr lang="en-US" b="1" dirty="0">
                <a:hlinkClick r:id="rId4"/>
              </a:rPr>
              <a:t>https://www.sammamish.us/government/police/crime-data</a:t>
            </a:r>
            <a:r>
              <a:rPr lang="en-US" dirty="0"/>
              <a:t>/</a:t>
            </a:r>
          </a:p>
        </p:txBody>
      </p:sp>
    </p:spTree>
    <p:extLst>
      <p:ext uri="{BB962C8B-B14F-4D97-AF65-F5344CB8AC3E}">
        <p14:creationId xmlns:p14="http://schemas.microsoft.com/office/powerpoint/2010/main" val="178038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447B1-3B37-9C63-1D93-F21B18AE4F1A}"/>
              </a:ext>
            </a:extLst>
          </p:cNvPr>
          <p:cNvSpPr>
            <a:spLocks noGrp="1"/>
          </p:cNvSpPr>
          <p:nvPr>
            <p:ph type="title"/>
          </p:nvPr>
        </p:nvSpPr>
        <p:spPr>
          <a:xfrm>
            <a:off x="912813" y="381000"/>
            <a:ext cx="9753602" cy="914400"/>
          </a:xfrm>
        </p:spPr>
        <p:txBody>
          <a:bodyPr anchor="b">
            <a:normAutofit/>
          </a:bodyPr>
          <a:lstStyle/>
          <a:p>
            <a:r>
              <a:rPr lang="en-US" dirty="0"/>
              <a:t>Hybrid Police Vehicles</a:t>
            </a:r>
          </a:p>
        </p:txBody>
      </p:sp>
      <p:sp>
        <p:nvSpPr>
          <p:cNvPr id="3" name="Content Placeholder 2">
            <a:extLst>
              <a:ext uri="{FF2B5EF4-FFF2-40B4-BE49-F238E27FC236}">
                <a16:creationId xmlns:a16="http://schemas.microsoft.com/office/drawing/2014/main" id="{AE070F50-3A87-6A08-DE4E-36D408340DE8}"/>
              </a:ext>
            </a:extLst>
          </p:cNvPr>
          <p:cNvSpPr>
            <a:spLocks noGrp="1"/>
          </p:cNvSpPr>
          <p:nvPr>
            <p:ph type="body" idx="1"/>
          </p:nvPr>
        </p:nvSpPr>
        <p:spPr>
          <a:xfrm>
            <a:off x="1522411" y="1905000"/>
            <a:ext cx="4416552" cy="762000"/>
          </a:xfrm>
        </p:spPr>
        <p:txBody>
          <a:bodyPr anchor="ctr">
            <a:normAutofit/>
          </a:bodyPr>
          <a:lstStyle/>
          <a:p>
            <a:pPr lvl="1"/>
            <a:endParaRPr lang="en-US">
              <a:solidFill>
                <a:schemeClr val="accent1"/>
              </a:solidFill>
            </a:endParaRPr>
          </a:p>
          <a:p>
            <a:endParaRPr lang="en-US" dirty="0"/>
          </a:p>
        </p:txBody>
      </p:sp>
      <p:pic>
        <p:nvPicPr>
          <p:cNvPr id="4098" name="F15FE9CF-E310-438B-83C8-309E5025E653" descr="image000000.JPG">
            <a:extLst>
              <a:ext uri="{FF2B5EF4-FFF2-40B4-BE49-F238E27FC236}">
                <a16:creationId xmlns:a16="http://schemas.microsoft.com/office/drawing/2014/main" id="{C02093B0-747A-7361-4938-69C672C43E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1" r="-3" b="-3"/>
          <a:stretch/>
        </p:blipFill>
        <p:spPr bwMode="auto">
          <a:xfrm>
            <a:off x="455612" y="1752600"/>
            <a:ext cx="5751790" cy="42672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05" name="Content Placeholder 5">
            <a:extLst>
              <a:ext uri="{FF2B5EF4-FFF2-40B4-BE49-F238E27FC236}">
                <a16:creationId xmlns:a16="http://schemas.microsoft.com/office/drawing/2014/main" id="{4351A311-BB9B-6A95-61E2-1348C218F852}"/>
              </a:ext>
            </a:extLst>
          </p:cNvPr>
          <p:cNvSpPr>
            <a:spLocks noGrp="1"/>
          </p:cNvSpPr>
          <p:nvPr>
            <p:ph sz="quarter" idx="4"/>
          </p:nvPr>
        </p:nvSpPr>
        <p:spPr>
          <a:xfrm>
            <a:off x="6475412" y="1752600"/>
            <a:ext cx="5102351" cy="3949506"/>
          </a:xfrm>
        </p:spPr>
        <p:txBody>
          <a:bodyPr>
            <a:normAutofit fontScale="92500" lnSpcReduction="10000"/>
          </a:bodyPr>
          <a:lstStyle/>
          <a:p>
            <a:r>
              <a:rPr lang="en-US" dirty="0"/>
              <a:t>First in the Sammamish fleet (in service 10/2)</a:t>
            </a:r>
          </a:p>
          <a:p>
            <a:r>
              <a:rPr lang="en-US" dirty="0"/>
              <a:t>Consistent with Sammamish Climate Action Plan</a:t>
            </a:r>
          </a:p>
          <a:p>
            <a:r>
              <a:rPr lang="en-US" dirty="0"/>
              <a:t>Reduced maintenance and operations cost</a:t>
            </a:r>
          </a:p>
          <a:p>
            <a:r>
              <a:rPr lang="en-US" dirty="0"/>
              <a:t>Reduced fuel consumption</a:t>
            </a:r>
          </a:p>
          <a:p>
            <a:r>
              <a:rPr lang="en-US" dirty="0"/>
              <a:t>Reduced emissions and associated environmental damage</a:t>
            </a:r>
          </a:p>
          <a:p>
            <a:r>
              <a:rPr lang="en-US" dirty="0"/>
              <a:t>Replaced through normal attrition</a:t>
            </a:r>
          </a:p>
        </p:txBody>
      </p:sp>
      <p:pic>
        <p:nvPicPr>
          <p:cNvPr id="4" name="Picture 3">
            <a:extLst>
              <a:ext uri="{FF2B5EF4-FFF2-40B4-BE49-F238E27FC236}">
                <a16:creationId xmlns:a16="http://schemas.microsoft.com/office/drawing/2014/main" id="{89E6A9FE-97D1-38D1-F686-393E5E3486BF}"/>
              </a:ext>
            </a:extLst>
          </p:cNvPr>
          <p:cNvPicPr>
            <a:picLocks noChangeAspect="1"/>
          </p:cNvPicPr>
          <p:nvPr/>
        </p:nvPicPr>
        <p:blipFill>
          <a:blip r:embed="rId3"/>
          <a:stretch>
            <a:fillRect/>
          </a:stretch>
        </p:blipFill>
        <p:spPr>
          <a:xfrm>
            <a:off x="10725688" y="5702106"/>
            <a:ext cx="1343361" cy="1088495"/>
          </a:xfrm>
          <a:prstGeom prst="rect">
            <a:avLst/>
          </a:prstGeom>
          <a:effectLst>
            <a:softEdge rad="203200"/>
          </a:effectLst>
        </p:spPr>
      </p:pic>
    </p:spTree>
    <p:extLst>
      <p:ext uri="{BB962C8B-B14F-4D97-AF65-F5344CB8AC3E}">
        <p14:creationId xmlns:p14="http://schemas.microsoft.com/office/powerpoint/2010/main" val="274417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B451-C056-B216-3113-18F7FA5097C3}"/>
              </a:ext>
            </a:extLst>
          </p:cNvPr>
          <p:cNvSpPr>
            <a:spLocks noGrp="1"/>
          </p:cNvSpPr>
          <p:nvPr>
            <p:ph type="title"/>
          </p:nvPr>
        </p:nvSpPr>
        <p:spPr>
          <a:xfrm>
            <a:off x="1512803" y="0"/>
            <a:ext cx="9144001" cy="990600"/>
          </a:xfrm>
        </p:spPr>
        <p:txBody>
          <a:bodyPr/>
          <a:lstStyle/>
          <a:p>
            <a:pPr algn="ctr"/>
            <a:r>
              <a:rPr lang="en-US" dirty="0"/>
              <a:t>Current Vehicle Graphics</a:t>
            </a:r>
          </a:p>
        </p:txBody>
      </p:sp>
      <p:sp>
        <p:nvSpPr>
          <p:cNvPr id="3" name="Content Placeholder 2">
            <a:extLst>
              <a:ext uri="{FF2B5EF4-FFF2-40B4-BE49-F238E27FC236}">
                <a16:creationId xmlns:a16="http://schemas.microsoft.com/office/drawing/2014/main" id="{B3B66238-820D-6F02-4E15-29B8706804A0}"/>
              </a:ext>
            </a:extLst>
          </p:cNvPr>
          <p:cNvSpPr>
            <a:spLocks noGrp="1"/>
          </p:cNvSpPr>
          <p:nvPr>
            <p:ph idx="1"/>
          </p:nvPr>
        </p:nvSpPr>
        <p:spPr>
          <a:xfrm>
            <a:off x="1522413" y="1219200"/>
            <a:ext cx="9134391" cy="4800601"/>
          </a:xfrm>
        </p:spPr>
        <p:txBody>
          <a:bodyPr/>
          <a:lstStyle/>
          <a:p>
            <a:r>
              <a:rPr lang="en-US" dirty="0"/>
              <a:t>Design for almost 15 years…</a:t>
            </a:r>
          </a:p>
        </p:txBody>
      </p:sp>
      <p:pic>
        <p:nvPicPr>
          <p:cNvPr id="5" name="Picture 4">
            <a:extLst>
              <a:ext uri="{FF2B5EF4-FFF2-40B4-BE49-F238E27FC236}">
                <a16:creationId xmlns:a16="http://schemas.microsoft.com/office/drawing/2014/main" id="{50A11D89-AB62-D575-FD00-1D0395CFD8C3}"/>
              </a:ext>
            </a:extLst>
          </p:cNvPr>
          <p:cNvPicPr>
            <a:picLocks noChangeAspect="1"/>
          </p:cNvPicPr>
          <p:nvPr/>
        </p:nvPicPr>
        <p:blipFill>
          <a:blip r:embed="rId2"/>
          <a:stretch>
            <a:fillRect/>
          </a:stretch>
        </p:blipFill>
        <p:spPr>
          <a:xfrm>
            <a:off x="10845464" y="5693304"/>
            <a:ext cx="1343361" cy="1088495"/>
          </a:xfrm>
          <a:prstGeom prst="rect">
            <a:avLst/>
          </a:prstGeom>
          <a:effectLst>
            <a:softEdge rad="203200"/>
          </a:effectLst>
        </p:spPr>
      </p:pic>
      <p:pic>
        <p:nvPicPr>
          <p:cNvPr id="10" name="Picture 9">
            <a:extLst>
              <a:ext uri="{FF2B5EF4-FFF2-40B4-BE49-F238E27FC236}">
                <a16:creationId xmlns:a16="http://schemas.microsoft.com/office/drawing/2014/main" id="{B8EB682F-D083-E31B-A6AC-825FC4AF9DE7}"/>
              </a:ext>
            </a:extLst>
          </p:cNvPr>
          <p:cNvPicPr>
            <a:picLocks noChangeAspect="1"/>
          </p:cNvPicPr>
          <p:nvPr/>
        </p:nvPicPr>
        <p:blipFill>
          <a:blip r:embed="rId3"/>
          <a:stretch>
            <a:fillRect/>
          </a:stretch>
        </p:blipFill>
        <p:spPr>
          <a:xfrm>
            <a:off x="1592223" y="1982950"/>
            <a:ext cx="9004378" cy="3733800"/>
          </a:xfrm>
          <a:prstGeom prst="rect">
            <a:avLst/>
          </a:prstGeom>
        </p:spPr>
      </p:pic>
    </p:spTree>
    <p:extLst>
      <p:ext uri="{BB962C8B-B14F-4D97-AF65-F5344CB8AC3E}">
        <p14:creationId xmlns:p14="http://schemas.microsoft.com/office/powerpoint/2010/main" val="17181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B451-C056-B216-3113-18F7FA5097C3}"/>
              </a:ext>
            </a:extLst>
          </p:cNvPr>
          <p:cNvSpPr>
            <a:spLocks noGrp="1"/>
          </p:cNvSpPr>
          <p:nvPr>
            <p:ph type="title"/>
          </p:nvPr>
        </p:nvSpPr>
        <p:spPr>
          <a:xfrm>
            <a:off x="1512803" y="0"/>
            <a:ext cx="9144001" cy="990600"/>
          </a:xfrm>
        </p:spPr>
        <p:txBody>
          <a:bodyPr/>
          <a:lstStyle/>
          <a:p>
            <a:pPr algn="ctr"/>
            <a:r>
              <a:rPr lang="en-US" dirty="0"/>
              <a:t>Updated Motorcycle Graphics</a:t>
            </a:r>
          </a:p>
        </p:txBody>
      </p:sp>
      <p:sp>
        <p:nvSpPr>
          <p:cNvPr id="3" name="Content Placeholder 2">
            <a:extLst>
              <a:ext uri="{FF2B5EF4-FFF2-40B4-BE49-F238E27FC236}">
                <a16:creationId xmlns:a16="http://schemas.microsoft.com/office/drawing/2014/main" id="{B3B66238-820D-6F02-4E15-29B8706804A0}"/>
              </a:ext>
            </a:extLst>
          </p:cNvPr>
          <p:cNvSpPr>
            <a:spLocks noGrp="1"/>
          </p:cNvSpPr>
          <p:nvPr>
            <p:ph idx="1"/>
          </p:nvPr>
        </p:nvSpPr>
        <p:spPr>
          <a:xfrm>
            <a:off x="11997927" y="5084482"/>
            <a:ext cx="3404382" cy="2642410"/>
          </a:xfrm>
        </p:spPr>
        <p:txBody>
          <a:bodyPr/>
          <a:lstStyle/>
          <a:p>
            <a:pPr marL="0" indent="0">
              <a:buNone/>
            </a:pPr>
            <a:endParaRPr lang="en-US" dirty="0"/>
          </a:p>
        </p:txBody>
      </p:sp>
      <p:pic>
        <p:nvPicPr>
          <p:cNvPr id="5" name="Picture 4">
            <a:extLst>
              <a:ext uri="{FF2B5EF4-FFF2-40B4-BE49-F238E27FC236}">
                <a16:creationId xmlns:a16="http://schemas.microsoft.com/office/drawing/2014/main" id="{50A11D89-AB62-D575-FD00-1D0395CFD8C3}"/>
              </a:ext>
            </a:extLst>
          </p:cNvPr>
          <p:cNvPicPr>
            <a:picLocks noChangeAspect="1"/>
          </p:cNvPicPr>
          <p:nvPr/>
        </p:nvPicPr>
        <p:blipFill>
          <a:blip r:embed="rId2"/>
          <a:stretch>
            <a:fillRect/>
          </a:stretch>
        </p:blipFill>
        <p:spPr>
          <a:xfrm>
            <a:off x="10845464" y="7257"/>
            <a:ext cx="1343361" cy="1088495"/>
          </a:xfrm>
          <a:prstGeom prst="rect">
            <a:avLst/>
          </a:prstGeom>
          <a:effectLst>
            <a:softEdge rad="203200"/>
          </a:effectLst>
        </p:spPr>
      </p:pic>
      <p:pic>
        <p:nvPicPr>
          <p:cNvPr id="3075" name="Picture 3">
            <a:extLst>
              <a:ext uri="{FF2B5EF4-FFF2-40B4-BE49-F238E27FC236}">
                <a16:creationId xmlns:a16="http://schemas.microsoft.com/office/drawing/2014/main" id="{86B608D9-EAE9-784F-95A6-97BFF64CC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621" y="1635672"/>
            <a:ext cx="3922293" cy="220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3861C290-74CD-7340-3461-94E7D8BEC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39" y="1664700"/>
            <a:ext cx="6856963" cy="443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a:extLst>
              <a:ext uri="{FF2B5EF4-FFF2-40B4-BE49-F238E27FC236}">
                <a16:creationId xmlns:a16="http://schemas.microsoft.com/office/drawing/2014/main" id="{A547A2AB-D24A-1A13-0514-A35E1B2151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1621" y="3581400"/>
            <a:ext cx="3922293" cy="251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44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3B451-C056-B216-3113-18F7FA5097C3}"/>
              </a:ext>
            </a:extLst>
          </p:cNvPr>
          <p:cNvSpPr>
            <a:spLocks noGrp="1"/>
          </p:cNvSpPr>
          <p:nvPr>
            <p:ph type="title"/>
          </p:nvPr>
        </p:nvSpPr>
        <p:spPr>
          <a:xfrm>
            <a:off x="1512803" y="0"/>
            <a:ext cx="9144001" cy="990600"/>
          </a:xfrm>
        </p:spPr>
        <p:txBody>
          <a:bodyPr/>
          <a:lstStyle/>
          <a:p>
            <a:pPr algn="ctr"/>
            <a:r>
              <a:rPr lang="en-US" dirty="0"/>
              <a:t>Updated Vehicle Graphics</a:t>
            </a:r>
          </a:p>
        </p:txBody>
      </p:sp>
      <p:sp>
        <p:nvSpPr>
          <p:cNvPr id="3" name="Content Placeholder 2">
            <a:extLst>
              <a:ext uri="{FF2B5EF4-FFF2-40B4-BE49-F238E27FC236}">
                <a16:creationId xmlns:a16="http://schemas.microsoft.com/office/drawing/2014/main" id="{B3B66238-820D-6F02-4E15-29B8706804A0}"/>
              </a:ext>
            </a:extLst>
          </p:cNvPr>
          <p:cNvSpPr>
            <a:spLocks noGrp="1"/>
          </p:cNvSpPr>
          <p:nvPr>
            <p:ph idx="1"/>
          </p:nvPr>
        </p:nvSpPr>
        <p:spPr>
          <a:xfrm>
            <a:off x="1522413" y="1219200"/>
            <a:ext cx="9134391" cy="4800601"/>
          </a:xfrm>
        </p:spPr>
        <p:txBody>
          <a:bodyPr/>
          <a:lstStyle/>
          <a:p>
            <a:pPr marL="0" indent="0">
              <a:buNone/>
            </a:pPr>
            <a:endParaRPr lang="en-US" dirty="0"/>
          </a:p>
        </p:txBody>
      </p:sp>
      <p:pic>
        <p:nvPicPr>
          <p:cNvPr id="5" name="Picture 4">
            <a:extLst>
              <a:ext uri="{FF2B5EF4-FFF2-40B4-BE49-F238E27FC236}">
                <a16:creationId xmlns:a16="http://schemas.microsoft.com/office/drawing/2014/main" id="{50A11D89-AB62-D575-FD00-1D0395CFD8C3}"/>
              </a:ext>
            </a:extLst>
          </p:cNvPr>
          <p:cNvPicPr>
            <a:picLocks noChangeAspect="1"/>
          </p:cNvPicPr>
          <p:nvPr/>
        </p:nvPicPr>
        <p:blipFill>
          <a:blip r:embed="rId2"/>
          <a:stretch>
            <a:fillRect/>
          </a:stretch>
        </p:blipFill>
        <p:spPr>
          <a:xfrm>
            <a:off x="10845464" y="5693304"/>
            <a:ext cx="1343361" cy="1088495"/>
          </a:xfrm>
          <a:prstGeom prst="rect">
            <a:avLst/>
          </a:prstGeom>
          <a:effectLst>
            <a:softEdge rad="203200"/>
          </a:effectLst>
        </p:spPr>
      </p:pic>
      <p:pic>
        <p:nvPicPr>
          <p:cNvPr id="4" name="Picture 3">
            <a:extLst>
              <a:ext uri="{FF2B5EF4-FFF2-40B4-BE49-F238E27FC236}">
                <a16:creationId xmlns:a16="http://schemas.microsoft.com/office/drawing/2014/main" id="{2D4B5E62-0289-5D29-6898-B6A21D45435E}"/>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557165" y="1145717"/>
            <a:ext cx="9144001" cy="5237851"/>
          </a:xfrm>
          <a:prstGeom prst="rect">
            <a:avLst/>
          </a:prstGeom>
          <a:noFill/>
          <a:ln>
            <a:noFill/>
          </a:ln>
        </p:spPr>
      </p:pic>
    </p:spTree>
    <p:extLst>
      <p:ext uri="{BB962C8B-B14F-4D97-AF65-F5344CB8AC3E}">
        <p14:creationId xmlns:p14="http://schemas.microsoft.com/office/powerpoint/2010/main" val="327377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E043-4D51-A4AC-5DDE-536655C25A2C}"/>
              </a:ext>
            </a:extLst>
          </p:cNvPr>
          <p:cNvSpPr>
            <a:spLocks noGrp="1"/>
          </p:cNvSpPr>
          <p:nvPr>
            <p:ph type="title"/>
          </p:nvPr>
        </p:nvSpPr>
        <p:spPr>
          <a:xfrm>
            <a:off x="1522413" y="381000"/>
            <a:ext cx="9144001" cy="914400"/>
          </a:xfrm>
        </p:spPr>
        <p:txBody>
          <a:bodyPr/>
          <a:lstStyle/>
          <a:p>
            <a:pPr algn="ctr"/>
            <a:r>
              <a:rPr lang="en-US" dirty="0"/>
              <a:t>1</a:t>
            </a:r>
            <a:r>
              <a:rPr lang="en-US" baseline="30000" dirty="0"/>
              <a:t>st</a:t>
            </a:r>
            <a:r>
              <a:rPr lang="en-US" dirty="0"/>
              <a:t> Community Academy</a:t>
            </a:r>
          </a:p>
        </p:txBody>
      </p:sp>
      <p:sp>
        <p:nvSpPr>
          <p:cNvPr id="3" name="Content Placeholder 2">
            <a:extLst>
              <a:ext uri="{FF2B5EF4-FFF2-40B4-BE49-F238E27FC236}">
                <a16:creationId xmlns:a16="http://schemas.microsoft.com/office/drawing/2014/main" id="{5C7C2523-63F1-37E3-1678-82F33950F946}"/>
              </a:ext>
            </a:extLst>
          </p:cNvPr>
          <p:cNvSpPr>
            <a:spLocks noGrp="1"/>
          </p:cNvSpPr>
          <p:nvPr>
            <p:ph idx="1"/>
          </p:nvPr>
        </p:nvSpPr>
        <p:spPr>
          <a:xfrm>
            <a:off x="455613" y="2514600"/>
            <a:ext cx="3809999" cy="2286000"/>
          </a:xfrm>
        </p:spPr>
        <p:txBody>
          <a:bodyPr>
            <a:normAutofit/>
          </a:bodyPr>
          <a:lstStyle/>
          <a:p>
            <a:r>
              <a:rPr lang="en-US" dirty="0"/>
              <a:t>In partnership with Woodinville PD and KCSO</a:t>
            </a:r>
          </a:p>
          <a:p>
            <a:r>
              <a:rPr lang="en-US" dirty="0"/>
              <a:t>10-week course</a:t>
            </a:r>
          </a:p>
          <a:p>
            <a:r>
              <a:rPr lang="en-US" dirty="0"/>
              <a:t>28 attendees - 18 Sammamish </a:t>
            </a:r>
          </a:p>
          <a:p>
            <a:endParaRPr lang="en-US" dirty="0"/>
          </a:p>
          <a:p>
            <a:endParaRPr lang="en-US" dirty="0"/>
          </a:p>
        </p:txBody>
      </p:sp>
      <p:pic>
        <p:nvPicPr>
          <p:cNvPr id="4" name="Picture 3">
            <a:extLst>
              <a:ext uri="{FF2B5EF4-FFF2-40B4-BE49-F238E27FC236}">
                <a16:creationId xmlns:a16="http://schemas.microsoft.com/office/drawing/2014/main" id="{E0F85461-3D1C-EB5D-41F3-9BF6CB4790DD}"/>
              </a:ext>
            </a:extLst>
          </p:cNvPr>
          <p:cNvPicPr>
            <a:picLocks noChangeAspect="1"/>
          </p:cNvPicPr>
          <p:nvPr/>
        </p:nvPicPr>
        <p:blipFill>
          <a:blip r:embed="rId2"/>
          <a:stretch>
            <a:fillRect/>
          </a:stretch>
        </p:blipFill>
        <p:spPr>
          <a:xfrm>
            <a:off x="10845464" y="5693304"/>
            <a:ext cx="1343361" cy="1088495"/>
          </a:xfrm>
          <a:prstGeom prst="rect">
            <a:avLst/>
          </a:prstGeom>
          <a:effectLst>
            <a:softEdge rad="203200"/>
          </a:effectLst>
        </p:spPr>
      </p:pic>
      <p:pic>
        <p:nvPicPr>
          <p:cNvPr id="9219" name="6BF38B81-E852-42E5-8E1C-4425FD349D41" descr="imagejpeg_1.jpg">
            <a:extLst>
              <a:ext uri="{FF2B5EF4-FFF2-40B4-BE49-F238E27FC236}">
                <a16:creationId xmlns:a16="http://schemas.microsoft.com/office/drawing/2014/main" id="{4BA91E3E-CD02-617E-BC40-E367B3060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2" y="2000115"/>
            <a:ext cx="6732252" cy="376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55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50177</TotalTime>
  <Words>406</Words>
  <Application>Microsoft Office PowerPoint</Application>
  <PresentationFormat>Custom</PresentationFormat>
  <Paragraphs>78</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Corbel</vt:lpstr>
      <vt:lpstr>Digital Blue Tunnel 16x9</vt:lpstr>
      <vt:lpstr>SAMMAMISH POLICE</vt:lpstr>
      <vt:lpstr>Community Engagement Officer </vt:lpstr>
      <vt:lpstr>Ongoing Engagement</vt:lpstr>
      <vt:lpstr>Data Dashboard </vt:lpstr>
      <vt:lpstr>Hybrid Police Vehicles</vt:lpstr>
      <vt:lpstr>Current Vehicle Graphics</vt:lpstr>
      <vt:lpstr>Updated Motorcycle Graphics</vt:lpstr>
      <vt:lpstr>Updated Vehicle Graphics</vt:lpstr>
      <vt:lpstr>1st Community Academy</vt:lpstr>
      <vt:lpstr>1st Community Academy</vt:lpstr>
      <vt:lpstr>Public Safety Resources</vt:lpstr>
      <vt:lpstr>New Officer Onboarding Program</vt:lpstr>
      <vt:lpstr>Social Media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SAMMAMISH POLICE</dc:title>
  <dc:creator>Barber, Sean C</dc:creator>
  <cp:lastModifiedBy>Ryan Rodruck</cp:lastModifiedBy>
  <cp:revision>108</cp:revision>
  <dcterms:created xsi:type="dcterms:W3CDTF">2023-02-06T16:26:46Z</dcterms:created>
  <dcterms:modified xsi:type="dcterms:W3CDTF">2023-10-09T16:49:03Z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